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sldIdLst>
    <p:sldId id="257" r:id="rId3"/>
    <p:sldId id="332" r:id="rId4"/>
    <p:sldId id="313" r:id="rId5"/>
    <p:sldId id="316" r:id="rId6"/>
    <p:sldId id="327" r:id="rId7"/>
    <p:sldId id="329" r:id="rId8"/>
    <p:sldId id="320" r:id="rId9"/>
    <p:sldId id="321" r:id="rId10"/>
    <p:sldId id="322" r:id="rId11"/>
    <p:sldId id="323" r:id="rId12"/>
    <p:sldId id="336" r:id="rId13"/>
    <p:sldId id="314" r:id="rId14"/>
    <p:sldId id="334" r:id="rId15"/>
  </p:sldIdLst>
  <p:sldSz cx="9906000" cy="6858000" type="A4"/>
  <p:notesSz cx="6669088" cy="9928225"/>
  <p:defaultTextStyle>
    <a:defPPr>
      <a:defRPr lang="ru-RU"/>
    </a:defPPr>
    <a:lvl1pPr algn="l" defTabSz="95374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74491" indent="-17457" algn="l" defTabSz="95374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53744" indent="-39674" algn="l" defTabSz="95374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432995" indent="-61891" algn="l" defTabSz="95374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910660" indent="-82520" algn="l" defTabSz="953744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176" algn="l" defTabSz="9140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211" algn="l" defTabSz="9140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9246" algn="l" defTabSz="9140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6281" algn="l" defTabSz="91407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9" userDrawn="1">
          <p15:clr>
            <a:srgbClr val="A4A3A4"/>
          </p15:clr>
        </p15:guide>
        <p15:guide id="2" orient="horz" pos="4169">
          <p15:clr>
            <a:srgbClr val="A4A3A4"/>
          </p15:clr>
        </p15:guide>
        <p15:guide id="3" pos="6033">
          <p15:clr>
            <a:srgbClr val="A4A3A4"/>
          </p15:clr>
        </p15:guide>
        <p15:guide id="4" pos="2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372929"/>
    <a:srgbClr val="FFFF00"/>
    <a:srgbClr val="2323E3"/>
    <a:srgbClr val="FFCC00"/>
    <a:srgbClr val="9966FF"/>
    <a:srgbClr val="9933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8243" autoAdjust="0"/>
  </p:normalViewPr>
  <p:slideViewPr>
    <p:cSldViewPr>
      <p:cViewPr>
        <p:scale>
          <a:sx n="90" d="100"/>
          <a:sy n="90" d="100"/>
        </p:scale>
        <p:origin x="-1362" y="-150"/>
      </p:cViewPr>
      <p:guideLst>
        <p:guide orient="horz" pos="799"/>
        <p:guide orient="horz" pos="4169"/>
        <p:guide pos="6033"/>
        <p:guide pos="2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CC82E2D-4658-41F8-ABE9-8A2826C31470}" type="datetimeFigureOut">
              <a:rPr lang="ru-RU"/>
              <a:pPr>
                <a:defRPr/>
              </a:pPr>
              <a:t>20.10.2017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47700" y="746125"/>
            <a:ext cx="537368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6D4363F-C2AB-4700-B718-DED958BF2C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1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5374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74491" algn="l" defTabSz="95374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53744" algn="l" defTabSz="95374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432995" algn="l" defTabSz="95374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910660" algn="l" defTabSz="953744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393100" algn="l" defTabSz="95724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71722" algn="l" defTabSz="95724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50342" algn="l" defTabSz="95724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28961" algn="l" defTabSz="95724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7700" y="742950"/>
            <a:ext cx="53816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716463"/>
            <a:ext cx="5335588" cy="446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41909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7700" y="742950"/>
            <a:ext cx="53816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716463"/>
            <a:ext cx="5335588" cy="446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7967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7700" y="742950"/>
            <a:ext cx="53816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716463"/>
            <a:ext cx="5335588" cy="446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9801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7700" y="742950"/>
            <a:ext cx="53816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716463"/>
            <a:ext cx="5335588" cy="4468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16270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7700" y="742950"/>
            <a:ext cx="53816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750" y="4716463"/>
            <a:ext cx="5335588" cy="4468812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5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4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1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0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89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C0B4F-F0F5-46FB-A1DB-E3366F05E8ED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3415E-FC6B-4251-99FC-83BA93052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4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24053-5ACC-42FB-B2E2-A8C775755C88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9059B-9587-4611-B8A8-F1B9A7BBEC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7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6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58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44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31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17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03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289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C6AF2-850F-447B-8A3B-77172E7F812A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9B3F1-C37A-4749-8222-454B9620B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41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4BC56-3B82-479C-88AB-C2494DD562D6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2578A-2E97-4D9E-BE80-A78DF2799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4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621" indent="0">
              <a:buNone/>
              <a:defRPr sz="2100" b="1"/>
            </a:lvl2pPr>
            <a:lvl3pPr marL="957240" indent="0">
              <a:buNone/>
              <a:defRPr sz="1900" b="1"/>
            </a:lvl3pPr>
            <a:lvl4pPr marL="1435860" indent="0">
              <a:buNone/>
              <a:defRPr sz="1600" b="1"/>
            </a:lvl4pPr>
            <a:lvl5pPr marL="1914481" indent="0">
              <a:buNone/>
              <a:defRPr sz="1600" b="1"/>
            </a:lvl5pPr>
            <a:lvl6pPr marL="2393100" indent="0">
              <a:buNone/>
              <a:defRPr sz="1600" b="1"/>
            </a:lvl6pPr>
            <a:lvl7pPr marL="2871722" indent="0">
              <a:buNone/>
              <a:defRPr sz="1600" b="1"/>
            </a:lvl7pPr>
            <a:lvl8pPr marL="3350342" indent="0">
              <a:buNone/>
              <a:defRPr sz="1600" b="1"/>
            </a:lvl8pPr>
            <a:lvl9pPr marL="382896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621" indent="0">
              <a:buNone/>
              <a:defRPr sz="2100" b="1"/>
            </a:lvl2pPr>
            <a:lvl3pPr marL="957240" indent="0">
              <a:buNone/>
              <a:defRPr sz="1900" b="1"/>
            </a:lvl3pPr>
            <a:lvl4pPr marL="1435860" indent="0">
              <a:buNone/>
              <a:defRPr sz="1600" b="1"/>
            </a:lvl4pPr>
            <a:lvl5pPr marL="1914481" indent="0">
              <a:buNone/>
              <a:defRPr sz="1600" b="1"/>
            </a:lvl5pPr>
            <a:lvl6pPr marL="2393100" indent="0">
              <a:buNone/>
              <a:defRPr sz="1600" b="1"/>
            </a:lvl6pPr>
            <a:lvl7pPr marL="2871722" indent="0">
              <a:buNone/>
              <a:defRPr sz="1600" b="1"/>
            </a:lvl7pPr>
            <a:lvl8pPr marL="3350342" indent="0">
              <a:buNone/>
              <a:defRPr sz="1600" b="1"/>
            </a:lvl8pPr>
            <a:lvl9pPr marL="382896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03F0D-6D1F-4ED3-A9D5-B14B34504120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800F8-48E7-4D47-8152-8EFA04C02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0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F70AE-FBC3-4C8C-829F-A8FC783D1B9F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4C1E3-B5D0-45ED-8F9B-52C7DED4DD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165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27C21-65EE-4151-9AA4-C643AF5231C2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9B30B-A258-4BFA-9EA2-75040E46D0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27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621" indent="0">
              <a:buNone/>
              <a:defRPr sz="1300"/>
            </a:lvl2pPr>
            <a:lvl3pPr marL="957240" indent="0">
              <a:buNone/>
              <a:defRPr sz="1000"/>
            </a:lvl3pPr>
            <a:lvl4pPr marL="1435860" indent="0">
              <a:buNone/>
              <a:defRPr sz="1000"/>
            </a:lvl4pPr>
            <a:lvl5pPr marL="1914481" indent="0">
              <a:buNone/>
              <a:defRPr sz="1000"/>
            </a:lvl5pPr>
            <a:lvl6pPr marL="2393100" indent="0">
              <a:buNone/>
              <a:defRPr sz="1000"/>
            </a:lvl6pPr>
            <a:lvl7pPr marL="2871722" indent="0">
              <a:buNone/>
              <a:defRPr sz="1000"/>
            </a:lvl7pPr>
            <a:lvl8pPr marL="3350342" indent="0">
              <a:buNone/>
              <a:defRPr sz="1000"/>
            </a:lvl8pPr>
            <a:lvl9pPr marL="38289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624C5-DD96-41EF-8EA7-D39A54EEBC6B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EC2F1-18D9-40F2-8D7C-15E2E2F23F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lIns="95722" tIns="47862" rIns="95722" bIns="47862" rtlCol="0">
            <a:normAutofit/>
          </a:bodyPr>
          <a:lstStyle>
            <a:lvl1pPr marL="0" indent="0">
              <a:buNone/>
              <a:defRPr sz="3400"/>
            </a:lvl1pPr>
            <a:lvl2pPr marL="478621" indent="0">
              <a:buNone/>
              <a:defRPr sz="2900"/>
            </a:lvl2pPr>
            <a:lvl3pPr marL="957240" indent="0">
              <a:buNone/>
              <a:defRPr sz="2500"/>
            </a:lvl3pPr>
            <a:lvl4pPr marL="1435860" indent="0">
              <a:buNone/>
              <a:defRPr sz="2100"/>
            </a:lvl4pPr>
            <a:lvl5pPr marL="1914481" indent="0">
              <a:buNone/>
              <a:defRPr sz="2100"/>
            </a:lvl5pPr>
            <a:lvl6pPr marL="2393100" indent="0">
              <a:buNone/>
              <a:defRPr sz="2100"/>
            </a:lvl6pPr>
            <a:lvl7pPr marL="2871722" indent="0">
              <a:buNone/>
              <a:defRPr sz="2100"/>
            </a:lvl7pPr>
            <a:lvl8pPr marL="3350342" indent="0">
              <a:buNone/>
              <a:defRPr sz="2100"/>
            </a:lvl8pPr>
            <a:lvl9pPr marL="3828961" indent="0">
              <a:buNone/>
              <a:defRPr sz="21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621" indent="0">
              <a:buNone/>
              <a:defRPr sz="1300"/>
            </a:lvl2pPr>
            <a:lvl3pPr marL="957240" indent="0">
              <a:buNone/>
              <a:defRPr sz="1000"/>
            </a:lvl3pPr>
            <a:lvl4pPr marL="1435860" indent="0">
              <a:buNone/>
              <a:defRPr sz="1000"/>
            </a:lvl4pPr>
            <a:lvl5pPr marL="1914481" indent="0">
              <a:buNone/>
              <a:defRPr sz="1000"/>
            </a:lvl5pPr>
            <a:lvl6pPr marL="2393100" indent="0">
              <a:buNone/>
              <a:defRPr sz="1000"/>
            </a:lvl6pPr>
            <a:lvl7pPr marL="2871722" indent="0">
              <a:buNone/>
              <a:defRPr sz="1000"/>
            </a:lvl7pPr>
            <a:lvl8pPr marL="3350342" indent="0">
              <a:buNone/>
              <a:defRPr sz="1000"/>
            </a:lvl8pPr>
            <a:lvl9pPr marL="38289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275A1-2263-4562-9F8E-7DD5139042BC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78BB7-C1B2-45BA-BFFF-9EF760058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1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5B964-F64A-438E-A1B0-F3AFE00FF2B6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3DB87-6A2A-4746-8A19-462B625C3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88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F3EA4-16B8-4455-A454-6F7DBAE6B0B4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C5708-8673-4824-853F-F4BDEB53F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63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055" y="274411"/>
            <a:ext cx="8915892" cy="5852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F3E3F-5641-4C0B-95B3-040C3673AD15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0938B-3947-4A6B-8093-0A57D9B6EC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49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76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5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4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3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2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23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391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08" indent="0">
              <a:buNone/>
              <a:defRPr sz="2100" b="1"/>
            </a:lvl2pPr>
            <a:lvl3pPr marL="957816" indent="0">
              <a:buNone/>
              <a:defRPr sz="1900" b="1"/>
            </a:lvl3pPr>
            <a:lvl4pPr marL="1436724" indent="0">
              <a:buNone/>
              <a:defRPr sz="1600" b="1"/>
            </a:lvl4pPr>
            <a:lvl5pPr marL="1915631" indent="0">
              <a:buNone/>
              <a:defRPr sz="1600" b="1"/>
            </a:lvl5pPr>
            <a:lvl6pPr marL="2394539" indent="0">
              <a:buNone/>
              <a:defRPr sz="1600" b="1"/>
            </a:lvl6pPr>
            <a:lvl7pPr marL="2873447" indent="0">
              <a:buNone/>
              <a:defRPr sz="1600" b="1"/>
            </a:lvl7pPr>
            <a:lvl8pPr marL="3352355" indent="0">
              <a:buNone/>
              <a:defRPr sz="1600" b="1"/>
            </a:lvl8pPr>
            <a:lvl9pPr marL="38312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91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447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3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48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908" indent="0">
              <a:buNone/>
              <a:defRPr sz="2900"/>
            </a:lvl2pPr>
            <a:lvl3pPr marL="957816" indent="0">
              <a:buNone/>
              <a:defRPr sz="2500"/>
            </a:lvl3pPr>
            <a:lvl4pPr marL="1436724" indent="0">
              <a:buNone/>
              <a:defRPr sz="2100"/>
            </a:lvl4pPr>
            <a:lvl5pPr marL="1915631" indent="0">
              <a:buNone/>
              <a:defRPr sz="2100"/>
            </a:lvl5pPr>
            <a:lvl6pPr marL="2394539" indent="0">
              <a:buNone/>
              <a:defRPr sz="2100"/>
            </a:lvl6pPr>
            <a:lvl7pPr marL="2873447" indent="0">
              <a:buNone/>
              <a:defRPr sz="2100"/>
            </a:lvl7pPr>
            <a:lvl8pPr marL="3352355" indent="0">
              <a:buNone/>
              <a:defRPr sz="2100"/>
            </a:lvl8pPr>
            <a:lvl9pPr marL="3831263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08" indent="0">
              <a:buNone/>
              <a:defRPr sz="1300"/>
            </a:lvl2pPr>
            <a:lvl3pPr marL="957816" indent="0">
              <a:buNone/>
              <a:defRPr sz="1000"/>
            </a:lvl3pPr>
            <a:lvl4pPr marL="1436724" indent="0">
              <a:buNone/>
              <a:defRPr sz="1000"/>
            </a:lvl4pPr>
            <a:lvl5pPr marL="1915631" indent="0">
              <a:buNone/>
              <a:defRPr sz="1000"/>
            </a:lvl5pPr>
            <a:lvl6pPr marL="2394539" indent="0">
              <a:buNone/>
              <a:defRPr sz="1000"/>
            </a:lvl6pPr>
            <a:lvl7pPr marL="2873447" indent="0">
              <a:buNone/>
              <a:defRPr sz="1000"/>
            </a:lvl7pPr>
            <a:lvl8pPr marL="3352355" indent="0">
              <a:buNone/>
              <a:defRPr sz="1000"/>
            </a:lvl8pPr>
            <a:lvl9pPr marL="383126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8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97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0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3" tIns="47857" rIns="95713" bIns="478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13" tIns="47857" rIns="95713" bIns="478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2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3" tIns="47857" rIns="95713" bIns="47857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BC6AF7F-8B23-4216-947A-AFEADD42EA87}" type="datetimeFigureOut">
              <a:rPr lang="ru-RU"/>
              <a:pPr>
                <a:defRPr/>
              </a:pPr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2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3" tIns="47857" rIns="95713" bIns="47857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2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3" tIns="47857" rIns="95713" bIns="47857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C14BBEB1-D343-4996-AB0C-DCE6FB9C3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53744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defTabSz="95374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Times New Roman" pitchFamily="18" charset="0"/>
        </a:defRPr>
      </a:lvl2pPr>
      <a:lvl3pPr algn="ctr" defTabSz="95374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Times New Roman" pitchFamily="18" charset="0"/>
        </a:defRPr>
      </a:lvl3pPr>
      <a:lvl4pPr algn="ctr" defTabSz="95374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Times New Roman" pitchFamily="18" charset="0"/>
        </a:defRPr>
      </a:lvl4pPr>
      <a:lvl5pPr algn="ctr" defTabSz="953744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Times New Roman" pitchFamily="18" charset="0"/>
        </a:defRPr>
      </a:lvl5pPr>
      <a:lvl6pPr marL="478677" algn="ctr" defTabSz="955694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6pPr>
      <a:lvl7pPr marL="957356" algn="ctr" defTabSz="955694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7pPr>
      <a:lvl8pPr marL="1436033" algn="ctr" defTabSz="955694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8pPr>
      <a:lvl9pPr marL="1914712" algn="ctr" defTabSz="955694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" pitchFamily="34" charset="0"/>
        </a:defRPr>
      </a:lvl9pPr>
    </p:titleStyle>
    <p:bodyStyle>
      <a:lvl1pPr marL="355472" indent="-355472" algn="l" defTabSz="95374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772834" indent="-293582" algn="l" defTabSz="95374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2pPr>
      <a:lvl3pPr marL="1191783" indent="-234866" algn="l" defTabSz="95374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3pPr>
      <a:lvl4pPr marL="1669448" indent="-234866" algn="l" defTabSz="953744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150287" indent="-234866" algn="l" defTabSz="953744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2632410" indent="-239310" algn="l" defTabSz="95724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031" indent="-239310" algn="l" defTabSz="95724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9653" indent="-239310" algn="l" defTabSz="95724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8272" indent="-239310" algn="l" defTabSz="957240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621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240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860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481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100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1722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0342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8961" algn="l" defTabSz="9572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82" tIns="47891" rIns="95782" bIns="4789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82" tIns="47891" rIns="95782" bIns="4789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7816"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57816" fontAlgn="auto">
                <a:spcBef>
                  <a:spcPts val="0"/>
                </a:spcBef>
                <a:spcAft>
                  <a:spcPts val="0"/>
                </a:spcAft>
              </a:pPr>
              <a:t>20.10.2017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7816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5782" tIns="47891" rIns="95782" bIns="4789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57816"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5781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95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57816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1" indent="-359181" algn="l" defTabSz="95781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25" indent="-299317" algn="l" defTabSz="95781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70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77" indent="-239454" algn="l" defTabSz="95781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085" indent="-239454" algn="l" defTabSz="957816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993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01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09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717" indent="-239454" algn="l" defTabSz="95781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defTabSz="95781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hyperlink" Target="mailto:__rodnik.soos15@mail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аставка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4"/>
          <p:cNvSpPr txBox="1">
            <a:spLocks/>
          </p:cNvSpPr>
          <p:nvPr/>
        </p:nvSpPr>
        <p:spPr bwMode="auto">
          <a:xfrm>
            <a:off x="0" y="6524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13" tIns="47857" rIns="95713" bIns="47857" anchor="ctr"/>
          <a:lstStyle>
            <a:lvl1pPr defTabSz="11541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1541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15411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15411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15411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154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154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154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154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ПАСПОРТ ОБЪЕКТА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МИНИСТЕРСТВА ОБРАЗОВАНИЯ РД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МКОУ «Родниковая СОШ»</a:t>
            </a:r>
          </a:p>
          <a:p>
            <a:pPr algn="ctr" eaLnBrk="1" hangingPunct="1">
              <a:defRPr/>
            </a:pPr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368590 РД Кайтагский район пос. Родниковый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753200" y="6021288"/>
            <a:ext cx="26642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7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27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27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27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2795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Исп.Муртазаева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А.О.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89634103464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ашид\Нужное\Новая папка\Родниковая СОШ\DSC_1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617"/>
            <a:ext cx="9906000" cy="595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 1 197"/>
          <p:cNvSpPr>
            <a:spLocks/>
          </p:cNvSpPr>
          <p:nvPr/>
        </p:nvSpPr>
        <p:spPr bwMode="auto">
          <a:xfrm>
            <a:off x="4412011" y="2060848"/>
            <a:ext cx="3835155" cy="1036836"/>
          </a:xfrm>
          <a:prstGeom prst="borderCallout1">
            <a:avLst>
              <a:gd name="adj1" fmla="val 100088"/>
              <a:gd name="adj2" fmla="val 26984"/>
              <a:gd name="adj3" fmla="val 193699"/>
              <a:gd name="adj4" fmla="val 17511"/>
            </a:avLst>
          </a:prstGeom>
          <a:solidFill>
            <a:srgbClr val="FFFF00"/>
          </a:solidFill>
          <a:ln w="9525" algn="ctr">
            <a:solidFill>
              <a:srgbClr val="FF0000"/>
            </a:solidFill>
            <a:round/>
            <a:headEnd type="oval" w="med" len="med"/>
            <a:tailEnd type="triangle" w="lg" len="lg"/>
          </a:ln>
        </p:spPr>
        <p:txBody>
          <a:bodyPr lIns="68306" tIns="34153" rIns="68306" bIns="34153" anchor="ctr"/>
          <a:lstStyle/>
          <a:p>
            <a:pPr algn="ctr"/>
            <a:r>
              <a:rPr lang="ru-RU" sz="105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МКОУ «Родниковая СОШ»</a:t>
            </a:r>
            <a:endParaRPr lang="ru-RU" sz="105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368590 </a:t>
            </a:r>
            <a:r>
              <a:rPr lang="ru-RU" sz="1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РД 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Кайтагский район пос. Родниковый</a:t>
            </a:r>
            <a:endParaRPr lang="ru-RU" sz="1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1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Адрес: 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__</a:t>
            </a:r>
            <a:r>
              <a:rPr lang="en-US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rodnik.soos15@mail.ru</a:t>
            </a:r>
            <a:endParaRPr lang="ru-RU" sz="1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Директор –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Муртазаева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Аминат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Омаровна</a:t>
            </a:r>
            <a:endParaRPr lang="ru-RU" sz="1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моб:8-963-410-34-64</a:t>
            </a:r>
            <a:endParaRPr lang="ru-RU" sz="1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76"/>
          <p:cNvPicPr>
            <a:picLocks noChangeAspect="1" noChangeArrowheads="1"/>
          </p:cNvPicPr>
          <p:nvPr/>
        </p:nvPicPr>
        <p:blipFill>
          <a:blip r:embed="rId5" cstate="print"/>
          <a:srcRect l="15893" t="30143" r="7321" b="17000"/>
          <a:stretch>
            <a:fillRect/>
          </a:stretch>
        </p:blipFill>
        <p:spPr bwMode="auto">
          <a:xfrm>
            <a:off x="-8597" y="913115"/>
            <a:ext cx="1145173" cy="553232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  <a:endParaRPr lang="ru-RU" sz="1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(космический снимок)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1259674">
            <a:off x="4404025" y="4112342"/>
            <a:ext cx="729220" cy="31370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28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шид\Нужное\Новая папка\Родниковая СОШ\Безимени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9745"/>
            <a:ext cx="9906000" cy="495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550" name="Group 1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846243"/>
              </p:ext>
            </p:extLst>
          </p:nvPr>
        </p:nvGraphicFramePr>
        <p:xfrm>
          <a:off x="-1" y="5877273"/>
          <a:ext cx="9896857" cy="972824"/>
        </p:xfrm>
        <a:graphic>
          <a:graphicData uri="http://schemas.openxmlformats.org/drawingml/2006/table">
            <a:tbl>
              <a:tblPr/>
              <a:tblGrid>
                <a:gridCol w="879720"/>
                <a:gridCol w="879720"/>
                <a:gridCol w="813392"/>
                <a:gridCol w="616153"/>
                <a:gridCol w="1085688"/>
                <a:gridCol w="907649"/>
                <a:gridCol w="1745477"/>
                <a:gridCol w="1741986"/>
                <a:gridCol w="1227072"/>
              </a:tblGrid>
              <a:tr h="174654">
                <a:tc gridSpan="9"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ОБЩАЯ ИНФОРМАЦИЯ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166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Год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постр-ки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Дата послед. кап. ремонта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Кол-во этажей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Общ.выс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Размеры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геометрич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(Жилого здания)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Общ.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площ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компл</a:t>
                      </a: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Среднее количество нахождения людей / персонала в здании (чел.)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людей / персонала находящихся в здании круглосуточно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выходов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53004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1931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_______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48,х22 м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542 м</a:t>
                      </a:r>
                      <a:r>
                        <a:rPr kumimoji="0" lang="ru-RU" sz="9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11/59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11/2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4245" marR="7424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64" name="Picture 76"/>
          <p:cNvPicPr>
            <a:picLocks noChangeAspect="1" noChangeArrowheads="1"/>
          </p:cNvPicPr>
          <p:nvPr/>
        </p:nvPicPr>
        <p:blipFill>
          <a:blip r:embed="rId3" cstate="print"/>
          <a:srcRect l="15893" t="30143" r="7321" b="17000"/>
          <a:stretch>
            <a:fillRect/>
          </a:stretch>
        </p:blipFill>
        <p:spPr bwMode="auto">
          <a:xfrm>
            <a:off x="5701" y="919745"/>
            <a:ext cx="1145173" cy="553232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8" name="Freeform 62"/>
          <p:cNvSpPr>
            <a:spLocks/>
          </p:cNvSpPr>
          <p:nvPr/>
        </p:nvSpPr>
        <p:spPr bwMode="auto">
          <a:xfrm>
            <a:off x="219526" y="3424670"/>
            <a:ext cx="432049" cy="241687"/>
          </a:xfrm>
          <a:custGeom>
            <a:avLst/>
            <a:gdLst>
              <a:gd name="T0" fmla="*/ 0 w 291"/>
              <a:gd name="T1" fmla="*/ 0 h 159"/>
              <a:gd name="T2" fmla="*/ 0 w 291"/>
              <a:gd name="T3" fmla="*/ 2147483647 h 159"/>
              <a:gd name="T4" fmla="*/ 2147483647 w 291"/>
              <a:gd name="T5" fmla="*/ 2147483647 h 159"/>
              <a:gd name="T6" fmla="*/ 2147483647 w 291"/>
              <a:gd name="T7" fmla="*/ 2147483647 h 159"/>
              <a:gd name="T8" fmla="*/ 0 w 291"/>
              <a:gd name="T9" fmla="*/ 0 h 1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1"/>
              <a:gd name="T16" fmla="*/ 0 h 159"/>
              <a:gd name="T17" fmla="*/ 291 w 291"/>
              <a:gd name="T18" fmla="*/ 159 h 1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1" h="159">
                <a:moveTo>
                  <a:pt x="0" y="0"/>
                </a:moveTo>
                <a:lnTo>
                  <a:pt x="0" y="159"/>
                </a:lnTo>
                <a:lnTo>
                  <a:pt x="291" y="114"/>
                </a:lnTo>
                <a:lnTo>
                  <a:pt x="291" y="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347" tIns="45674" rIns="91347" bIns="45674"/>
          <a:lstStyle/>
          <a:p>
            <a:pPr algn="ctr" defTabSz="912813">
              <a:defRPr/>
            </a:pPr>
            <a:endParaRPr lang="ru-RU" sz="2100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9" name="Text Box 63"/>
          <p:cNvSpPr txBox="1">
            <a:spLocks noChangeArrowheads="1"/>
          </p:cNvSpPr>
          <p:nvPr/>
        </p:nvSpPr>
        <p:spPr bwMode="auto">
          <a:xfrm>
            <a:off x="213831" y="3449418"/>
            <a:ext cx="434716" cy="19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5324" rIns="0" bIns="35324" anchor="ctr">
            <a:spAutoFit/>
          </a:bodyPr>
          <a:lstStyle/>
          <a:p>
            <a:pPr algn="ctr" defTabSz="709613" eaLnBrk="0" hangingPunct="0">
              <a:defRPr/>
            </a:pPr>
            <a:r>
              <a:rPr lang="ru-RU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ПСЧ </a:t>
            </a:r>
            <a:r>
              <a:rPr lang="ru-RU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Line 58"/>
          <p:cNvSpPr>
            <a:spLocks noChangeShapeType="1"/>
          </p:cNvSpPr>
          <p:nvPr/>
        </p:nvSpPr>
        <p:spPr bwMode="auto">
          <a:xfrm>
            <a:off x="208028" y="3418008"/>
            <a:ext cx="0" cy="439986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 type="none"/>
            <a:tailEnd type="oval"/>
          </a:ln>
        </p:spPr>
        <p:txBody>
          <a:bodyPr wrap="none" anchor="ctr"/>
          <a:lstStyle/>
          <a:p>
            <a:pPr>
              <a:defRPr/>
            </a:pPr>
            <a:endParaRPr lang="ru-RU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267283" y="2999943"/>
            <a:ext cx="572950" cy="214314"/>
          </a:xfrm>
          <a:prstGeom prst="rect">
            <a:avLst/>
          </a:prstGeom>
          <a:solidFill>
            <a:sysClr val="window" lastClr="FFFFFF"/>
          </a:solidFill>
          <a:ln w="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8016" tIns="64008" rIns="128016" bIns="64008"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12 км</a:t>
            </a:r>
            <a:endParaRPr lang="ru-RU" sz="9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" name="Picture 16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7" y="2964977"/>
            <a:ext cx="405347" cy="329425"/>
          </a:xfrm>
          <a:prstGeom prst="rect">
            <a:avLst/>
          </a:prstGeom>
          <a:noFill/>
          <a:ln>
            <a:noFill/>
          </a:ln>
          <a:effectLst>
            <a:outerShdw dist="12700" dir="54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3773352" y="3638001"/>
            <a:ext cx="2030777" cy="856157"/>
          </a:xfrm>
          <a:prstGeom prst="rect">
            <a:avLst/>
          </a:prstGeom>
          <a:ln w="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u="sng" dirty="0"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1000" b="1" u="sng" dirty="0" smtClean="0">
                <a:latin typeface="Times New Roman" pitchFamily="18" charset="0"/>
                <a:cs typeface="Times New Roman" pitchFamily="18" charset="0"/>
              </a:rPr>
              <a:t>ПСЧ-4 </a:t>
            </a:r>
          </a:p>
          <a:p>
            <a:r>
              <a:rPr lang="ru-RU" sz="1000" u="sng" dirty="0" smtClean="0">
                <a:latin typeface="Times New Roman" pitchFamily="18" charset="0"/>
                <a:cs typeface="Times New Roman" pitchFamily="18" charset="0"/>
              </a:rPr>
              <a:t>м-р в/с </a:t>
            </a:r>
            <a:r>
              <a:rPr lang="ru-RU" sz="1000" u="sng" dirty="0" err="1" smtClean="0">
                <a:latin typeface="Times New Roman" pitchFamily="18" charset="0"/>
                <a:cs typeface="Times New Roman" pitchFamily="18" charset="0"/>
              </a:rPr>
              <a:t>Гасанбеков</a:t>
            </a:r>
            <a:r>
              <a:rPr lang="ru-RU" sz="1000" u="sng" dirty="0" smtClean="0">
                <a:latin typeface="Times New Roman" pitchFamily="18" charset="0"/>
                <a:cs typeface="Times New Roman" pitchFamily="18" charset="0"/>
              </a:rPr>
              <a:t> К.А.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диспетчерская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01</a:t>
            </a:r>
          </a:p>
        </p:txBody>
      </p:sp>
      <p:grpSp>
        <p:nvGrpSpPr>
          <p:cNvPr id="76" name="Group 53"/>
          <p:cNvGrpSpPr>
            <a:grpSpLocks/>
          </p:cNvGrpSpPr>
          <p:nvPr/>
        </p:nvGrpSpPr>
        <p:grpSpPr bwMode="auto">
          <a:xfrm>
            <a:off x="103010" y="4077072"/>
            <a:ext cx="499768" cy="262255"/>
            <a:chOff x="2293" y="3988"/>
            <a:chExt cx="814" cy="246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grpSpPr>
        <p:sp>
          <p:nvSpPr>
            <p:cNvPr id="77" name="Rectangle 54"/>
            <p:cNvSpPr>
              <a:spLocks noChangeArrowheads="1"/>
            </p:cNvSpPr>
            <p:nvPr/>
          </p:nvSpPr>
          <p:spPr bwMode="auto">
            <a:xfrm>
              <a:off x="2702" y="3988"/>
              <a:ext cx="405" cy="246"/>
            </a:xfrm>
            <a:prstGeom prst="rect">
              <a:avLst/>
            </a:prstGeom>
            <a:grp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12689" tIns="12689" rIns="12689" bIns="12689" anchor="ctr"/>
            <a:lstStyle/>
            <a:p>
              <a:pPr algn="ctr" defTabSz="912703">
                <a:defRPr/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ЦРБ</a:t>
              </a:r>
            </a:p>
            <a:p>
              <a:pPr algn="ctr" defTabSz="912703">
                <a:defRPr/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500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8" name="Group 56"/>
            <p:cNvGrpSpPr>
              <a:grpSpLocks/>
            </p:cNvGrpSpPr>
            <p:nvPr/>
          </p:nvGrpSpPr>
          <p:grpSpPr bwMode="auto">
            <a:xfrm>
              <a:off x="2293" y="4020"/>
              <a:ext cx="361" cy="211"/>
              <a:chOff x="0" y="1"/>
              <a:chExt cx="20000" cy="19999"/>
            </a:xfrm>
            <a:grpFill/>
          </p:grpSpPr>
          <p:sp>
            <p:nvSpPr>
              <p:cNvPr id="79" name="Rectangle 57"/>
              <p:cNvSpPr>
                <a:spLocks noChangeArrowheads="1"/>
              </p:cNvSpPr>
              <p:nvPr/>
            </p:nvSpPr>
            <p:spPr bwMode="auto">
              <a:xfrm>
                <a:off x="0" y="7756"/>
                <a:ext cx="20000" cy="12244"/>
              </a:xfrm>
              <a:prstGeom prst="rect">
                <a:avLst/>
              </a:prstGeom>
              <a:grpFill/>
              <a:ln w="63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91347" tIns="45674" rIns="91347" bIns="45674" anchor="ctr"/>
              <a:lstStyle/>
              <a:p>
                <a:pPr algn="ctr" defTabSz="912703">
                  <a:defRPr/>
                </a:pPr>
                <a:endParaRPr lang="ru-RU" sz="800" dirty="0">
                  <a:cs typeface="Times New Roman" pitchFamily="18" charset="0"/>
                </a:endParaRPr>
              </a:p>
            </p:txBody>
          </p:sp>
          <p:sp>
            <p:nvSpPr>
              <p:cNvPr id="80" name="Line 58"/>
              <p:cNvSpPr>
                <a:spLocks noChangeShapeType="1"/>
              </p:cNvSpPr>
              <p:nvPr/>
            </p:nvSpPr>
            <p:spPr bwMode="auto">
              <a:xfrm flipV="1">
                <a:off x="161" y="1"/>
                <a:ext cx="10170" cy="7779"/>
              </a:xfrm>
              <a:prstGeom prst="line">
                <a:avLst/>
              </a:prstGeom>
              <a:grpFill/>
              <a:ln w="635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ru-RU" sz="800" dirty="0">
                  <a:cs typeface="Times New Roman" pitchFamily="18" charset="0"/>
                </a:endParaRPr>
              </a:p>
            </p:txBody>
          </p:sp>
          <p:sp>
            <p:nvSpPr>
              <p:cNvPr id="81" name="Line 59"/>
              <p:cNvSpPr>
                <a:spLocks noChangeShapeType="1"/>
              </p:cNvSpPr>
              <p:nvPr/>
            </p:nvSpPr>
            <p:spPr bwMode="auto">
              <a:xfrm>
                <a:off x="10475" y="1"/>
                <a:ext cx="9364" cy="7309"/>
              </a:xfrm>
              <a:prstGeom prst="line">
                <a:avLst/>
              </a:prstGeom>
              <a:grpFill/>
              <a:ln w="635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ru-RU" sz="800" dirty="0">
                  <a:cs typeface="Times New Roman" pitchFamily="18" charset="0"/>
                </a:endParaRPr>
              </a:p>
            </p:txBody>
          </p:sp>
        </p:grpSp>
      </p:grpSp>
      <p:sp>
        <p:nvSpPr>
          <p:cNvPr id="23" name="Прямоугольник 22"/>
          <p:cNvSpPr/>
          <p:nvPr/>
        </p:nvSpPr>
        <p:spPr>
          <a:xfrm>
            <a:off x="1256476" y="1450989"/>
            <a:ext cx="2671941" cy="1174896"/>
          </a:xfrm>
          <a:prstGeom prst="rect">
            <a:avLst/>
          </a:prstGeom>
          <a:ln w="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558800"/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«Кайтагская ЦРБ»</a:t>
            </a:r>
          </a:p>
          <a:p>
            <a:pPr lvl="0" algn="ctr" defTabSz="558800"/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368590, РД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Кайтагский</a:t>
            </a:r>
            <a:r>
              <a:rPr lang="ru-RU" sz="1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район с. </a:t>
            </a:r>
            <a:r>
              <a:rPr lang="ru-RU" sz="1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Маджалис</a:t>
            </a:r>
            <a:endParaRPr lang="ru-RU" sz="1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558800"/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 </a:t>
            </a:r>
            <a:r>
              <a:rPr lang="ru-RU" sz="10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приемного </a:t>
            </a:r>
            <a:r>
              <a:rPr lang="ru-RU" sz="1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отделения</a:t>
            </a:r>
          </a:p>
          <a:p>
            <a:pPr lvl="0" algn="ctr" defTabSz="558800"/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03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470070" y="3932561"/>
            <a:ext cx="576552" cy="216585"/>
          </a:xfrm>
          <a:prstGeom prst="rect">
            <a:avLst/>
          </a:prstGeom>
          <a:solidFill>
            <a:sysClr val="window" lastClr="FFFFFF"/>
          </a:solidFill>
          <a:ln w="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8016" tIns="64008" rIns="128016" bIns="64008"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12 км</a:t>
            </a:r>
            <a:endParaRPr lang="ru-RU" sz="9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267903" y="3372867"/>
            <a:ext cx="778719" cy="214314"/>
          </a:xfrm>
          <a:prstGeom prst="rect">
            <a:avLst/>
          </a:prstGeom>
          <a:solidFill>
            <a:sysClr val="window" lastClr="FFFFFF"/>
          </a:solidFill>
          <a:ln w="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128016" tIns="64008" rIns="128016" bIns="64008" anchor="ctr"/>
          <a:lstStyle/>
          <a:p>
            <a:pPr algn="ctr" defTabSz="128016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12 км</a:t>
            </a:r>
            <a:endParaRPr lang="ru-RU" sz="9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расположения объекта на местности)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Group 149"/>
          <p:cNvGrpSpPr>
            <a:grpSpLocks/>
          </p:cNvGrpSpPr>
          <p:nvPr/>
        </p:nvGrpSpPr>
        <p:grpSpPr bwMode="auto">
          <a:xfrm>
            <a:off x="4130263" y="2996951"/>
            <a:ext cx="796351" cy="440827"/>
            <a:chOff x="2018" y="2750"/>
            <a:chExt cx="361" cy="309"/>
          </a:xfrm>
        </p:grpSpPr>
        <p:sp>
          <p:nvSpPr>
            <p:cNvPr id="28" name="AutoShape 150"/>
            <p:cNvSpPr>
              <a:spLocks noChangeArrowheads="1"/>
            </p:cNvSpPr>
            <p:nvPr/>
          </p:nvSpPr>
          <p:spPr bwMode="auto">
            <a:xfrm>
              <a:off x="2018" y="3027"/>
              <a:ext cx="24" cy="33"/>
            </a:xfrm>
            <a:custGeom>
              <a:avLst/>
              <a:gdLst>
                <a:gd name="T0" fmla="*/ 0 w 139"/>
                <a:gd name="T1" fmla="*/ 0 h 135"/>
                <a:gd name="T2" fmla="*/ 0 w 139"/>
                <a:gd name="T3" fmla="*/ 0 h 135"/>
                <a:gd name="T4" fmla="*/ 0 w 139"/>
                <a:gd name="T5" fmla="*/ 0 h 135"/>
                <a:gd name="T6" fmla="*/ 0 w 139"/>
                <a:gd name="T7" fmla="*/ 0 h 135"/>
                <a:gd name="T8" fmla="*/ 0 w 139"/>
                <a:gd name="T9" fmla="*/ 0 h 135"/>
                <a:gd name="T10" fmla="*/ 0 w 139"/>
                <a:gd name="T11" fmla="*/ 0 h 135"/>
                <a:gd name="T12" fmla="*/ 0 w 139"/>
                <a:gd name="T13" fmla="*/ 0 h 135"/>
                <a:gd name="T14" fmla="*/ 0 w 139"/>
                <a:gd name="T15" fmla="*/ 0 h 135"/>
                <a:gd name="T16" fmla="*/ 0 w 139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9"/>
                <a:gd name="T28" fmla="*/ 0 h 135"/>
                <a:gd name="T29" fmla="*/ 139 w 139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9" h="135">
                  <a:moveTo>
                    <a:pt x="0" y="135"/>
                  </a:moveTo>
                  <a:lnTo>
                    <a:pt x="0" y="92"/>
                  </a:lnTo>
                  <a:lnTo>
                    <a:pt x="46" y="92"/>
                  </a:lnTo>
                  <a:lnTo>
                    <a:pt x="46" y="47"/>
                  </a:lnTo>
                  <a:lnTo>
                    <a:pt x="92" y="47"/>
                  </a:lnTo>
                  <a:lnTo>
                    <a:pt x="92" y="0"/>
                  </a:lnTo>
                  <a:lnTo>
                    <a:pt x="139" y="0"/>
                  </a:lnTo>
                  <a:lnTo>
                    <a:pt x="139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29" name="AutoShape 151"/>
            <p:cNvSpPr>
              <a:spLocks noChangeArrowheads="1"/>
            </p:cNvSpPr>
            <p:nvPr/>
          </p:nvSpPr>
          <p:spPr bwMode="auto">
            <a:xfrm>
              <a:off x="2042" y="2765"/>
              <a:ext cx="330" cy="294"/>
            </a:xfrm>
            <a:custGeom>
              <a:avLst/>
              <a:gdLst>
                <a:gd name="T0" fmla="*/ 0 w 1946"/>
                <a:gd name="T1" fmla="*/ 0 h 1278"/>
                <a:gd name="T2" fmla="*/ 0 w 1946"/>
                <a:gd name="T3" fmla="*/ 0 h 1278"/>
                <a:gd name="T4" fmla="*/ 0 w 1946"/>
                <a:gd name="T5" fmla="*/ 0 h 1278"/>
                <a:gd name="T6" fmla="*/ 0 w 1946"/>
                <a:gd name="T7" fmla="*/ 0 h 1278"/>
                <a:gd name="T8" fmla="*/ 0 w 1946"/>
                <a:gd name="T9" fmla="*/ 0 h 1278"/>
                <a:gd name="T10" fmla="*/ 0 w 1946"/>
                <a:gd name="T11" fmla="*/ 0 h 1278"/>
                <a:gd name="T12" fmla="*/ 0 w 1946"/>
                <a:gd name="T13" fmla="*/ 0 h 1278"/>
                <a:gd name="T14" fmla="*/ 0 w 1946"/>
                <a:gd name="T15" fmla="*/ 0 h 1278"/>
                <a:gd name="T16" fmla="*/ 0 w 1946"/>
                <a:gd name="T17" fmla="*/ 0 h 1278"/>
                <a:gd name="T18" fmla="*/ 0 w 1946"/>
                <a:gd name="T19" fmla="*/ 0 h 1278"/>
                <a:gd name="T20" fmla="*/ 0 w 1946"/>
                <a:gd name="T21" fmla="*/ 0 h 1278"/>
                <a:gd name="T22" fmla="*/ 0 w 1946"/>
                <a:gd name="T23" fmla="*/ 0 h 1278"/>
                <a:gd name="T24" fmla="*/ 0 w 1946"/>
                <a:gd name="T25" fmla="*/ 0 h 1278"/>
                <a:gd name="T26" fmla="*/ 0 w 1946"/>
                <a:gd name="T27" fmla="*/ 0 h 1278"/>
                <a:gd name="T28" fmla="*/ 0 w 1946"/>
                <a:gd name="T29" fmla="*/ 0 h 1278"/>
                <a:gd name="T30" fmla="*/ 0 w 1946"/>
                <a:gd name="T31" fmla="*/ 0 h 1278"/>
                <a:gd name="T32" fmla="*/ 0 w 1946"/>
                <a:gd name="T33" fmla="*/ 0 h 1278"/>
                <a:gd name="T34" fmla="*/ 0 w 1946"/>
                <a:gd name="T35" fmla="*/ 0 h 1278"/>
                <a:gd name="T36" fmla="*/ 0 w 1946"/>
                <a:gd name="T37" fmla="*/ 0 h 1278"/>
                <a:gd name="T38" fmla="*/ 0 w 1946"/>
                <a:gd name="T39" fmla="*/ 0 h 1278"/>
                <a:gd name="T40" fmla="*/ 0 w 1946"/>
                <a:gd name="T41" fmla="*/ 0 h 1278"/>
                <a:gd name="T42" fmla="*/ 0 w 1946"/>
                <a:gd name="T43" fmla="*/ 0 h 1278"/>
                <a:gd name="T44" fmla="*/ 0 w 1946"/>
                <a:gd name="T45" fmla="*/ 0 h 1278"/>
                <a:gd name="T46" fmla="*/ 0 w 1946"/>
                <a:gd name="T47" fmla="*/ 0 h 1278"/>
                <a:gd name="T48" fmla="*/ 0 w 1946"/>
                <a:gd name="T49" fmla="*/ 0 h 1278"/>
                <a:gd name="T50" fmla="*/ 0 w 1946"/>
                <a:gd name="T51" fmla="*/ 0 h 1278"/>
                <a:gd name="T52" fmla="*/ 0 w 1946"/>
                <a:gd name="T53" fmla="*/ 0 h 1278"/>
                <a:gd name="T54" fmla="*/ 0 w 1946"/>
                <a:gd name="T55" fmla="*/ 0 h 1278"/>
                <a:gd name="T56" fmla="*/ 0 w 1946"/>
                <a:gd name="T57" fmla="*/ 0 h 1278"/>
                <a:gd name="T58" fmla="*/ 0 w 1946"/>
                <a:gd name="T59" fmla="*/ 0 h 1278"/>
                <a:gd name="T60" fmla="*/ 0 w 1946"/>
                <a:gd name="T61" fmla="*/ 0 h 1278"/>
                <a:gd name="T62" fmla="*/ 0 w 1946"/>
                <a:gd name="T63" fmla="*/ 0 h 1278"/>
                <a:gd name="T64" fmla="*/ 0 w 1946"/>
                <a:gd name="T65" fmla="*/ 0 h 1278"/>
                <a:gd name="T66" fmla="*/ 0 w 1946"/>
                <a:gd name="T67" fmla="*/ 0 h 1278"/>
                <a:gd name="T68" fmla="*/ 0 w 1946"/>
                <a:gd name="T69" fmla="*/ 0 h 1278"/>
                <a:gd name="T70" fmla="*/ 0 w 1946"/>
                <a:gd name="T71" fmla="*/ 0 h 1278"/>
                <a:gd name="T72" fmla="*/ 0 w 1946"/>
                <a:gd name="T73" fmla="*/ 0 h 1278"/>
                <a:gd name="T74" fmla="*/ 0 w 1946"/>
                <a:gd name="T75" fmla="*/ 0 h 1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946"/>
                <a:gd name="T115" fmla="*/ 0 h 1278"/>
                <a:gd name="T116" fmla="*/ 1946 w 1946"/>
                <a:gd name="T117" fmla="*/ 1278 h 127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946" h="1278">
                  <a:moveTo>
                    <a:pt x="0" y="1278"/>
                  </a:moveTo>
                  <a:lnTo>
                    <a:pt x="0" y="103"/>
                  </a:lnTo>
                  <a:lnTo>
                    <a:pt x="753" y="103"/>
                  </a:lnTo>
                  <a:lnTo>
                    <a:pt x="754" y="93"/>
                  </a:lnTo>
                  <a:lnTo>
                    <a:pt x="757" y="82"/>
                  </a:lnTo>
                  <a:lnTo>
                    <a:pt x="763" y="72"/>
                  </a:lnTo>
                  <a:lnTo>
                    <a:pt x="769" y="63"/>
                  </a:lnTo>
                  <a:lnTo>
                    <a:pt x="779" y="55"/>
                  </a:lnTo>
                  <a:lnTo>
                    <a:pt x="790" y="46"/>
                  </a:lnTo>
                  <a:lnTo>
                    <a:pt x="803" y="38"/>
                  </a:lnTo>
                  <a:lnTo>
                    <a:pt x="817" y="30"/>
                  </a:lnTo>
                  <a:lnTo>
                    <a:pt x="833" y="24"/>
                  </a:lnTo>
                  <a:lnTo>
                    <a:pt x="849" y="18"/>
                  </a:lnTo>
                  <a:lnTo>
                    <a:pt x="867" y="13"/>
                  </a:lnTo>
                  <a:lnTo>
                    <a:pt x="887" y="8"/>
                  </a:lnTo>
                  <a:lnTo>
                    <a:pt x="907" y="5"/>
                  </a:lnTo>
                  <a:lnTo>
                    <a:pt x="928" y="3"/>
                  </a:lnTo>
                  <a:lnTo>
                    <a:pt x="950" y="0"/>
                  </a:lnTo>
                  <a:lnTo>
                    <a:pt x="972" y="0"/>
                  </a:lnTo>
                  <a:lnTo>
                    <a:pt x="995" y="0"/>
                  </a:lnTo>
                  <a:lnTo>
                    <a:pt x="1017" y="3"/>
                  </a:lnTo>
                  <a:lnTo>
                    <a:pt x="1038" y="5"/>
                  </a:lnTo>
                  <a:lnTo>
                    <a:pt x="1059" y="8"/>
                  </a:lnTo>
                  <a:lnTo>
                    <a:pt x="1078" y="13"/>
                  </a:lnTo>
                  <a:lnTo>
                    <a:pt x="1096" y="18"/>
                  </a:lnTo>
                  <a:lnTo>
                    <a:pt x="1113" y="24"/>
                  </a:lnTo>
                  <a:lnTo>
                    <a:pt x="1129" y="30"/>
                  </a:lnTo>
                  <a:lnTo>
                    <a:pt x="1143" y="38"/>
                  </a:lnTo>
                  <a:lnTo>
                    <a:pt x="1155" y="46"/>
                  </a:lnTo>
                  <a:lnTo>
                    <a:pt x="1167" y="55"/>
                  </a:lnTo>
                  <a:lnTo>
                    <a:pt x="1175" y="63"/>
                  </a:lnTo>
                  <a:lnTo>
                    <a:pt x="1183" y="72"/>
                  </a:lnTo>
                  <a:lnTo>
                    <a:pt x="1189" y="82"/>
                  </a:lnTo>
                  <a:lnTo>
                    <a:pt x="1192" y="93"/>
                  </a:lnTo>
                  <a:lnTo>
                    <a:pt x="1193" y="103"/>
                  </a:lnTo>
                  <a:lnTo>
                    <a:pt x="1946" y="103"/>
                  </a:lnTo>
                  <a:lnTo>
                    <a:pt x="1946" y="1277"/>
                  </a:lnTo>
                  <a:lnTo>
                    <a:pt x="0" y="1278"/>
                  </a:lnTo>
                  <a:close/>
                </a:path>
              </a:pathLst>
            </a:cu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30" name="Rectangle 152"/>
            <p:cNvSpPr>
              <a:spLocks noChangeArrowheads="1"/>
            </p:cNvSpPr>
            <p:nvPr/>
          </p:nvSpPr>
          <p:spPr bwMode="auto">
            <a:xfrm>
              <a:off x="2257" y="2904"/>
              <a:ext cx="19" cy="1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153"/>
            <p:cNvSpPr>
              <a:spLocks noChangeArrowheads="1"/>
            </p:cNvSpPr>
            <p:nvPr/>
          </p:nvSpPr>
          <p:spPr bwMode="auto">
            <a:xfrm>
              <a:off x="2243" y="2918"/>
              <a:ext cx="22" cy="8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Rectangle 154"/>
            <p:cNvSpPr>
              <a:spLocks noChangeArrowheads="1"/>
            </p:cNvSpPr>
            <p:nvPr/>
          </p:nvSpPr>
          <p:spPr bwMode="auto">
            <a:xfrm>
              <a:off x="2315" y="2891"/>
              <a:ext cx="28" cy="1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Rectangle 155"/>
            <p:cNvSpPr>
              <a:spLocks noChangeArrowheads="1"/>
            </p:cNvSpPr>
            <p:nvPr/>
          </p:nvSpPr>
          <p:spPr bwMode="auto">
            <a:xfrm>
              <a:off x="2307" y="2904"/>
              <a:ext cx="19" cy="1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156"/>
            <p:cNvSpPr>
              <a:spLocks noChangeArrowheads="1"/>
            </p:cNvSpPr>
            <p:nvPr/>
          </p:nvSpPr>
          <p:spPr bwMode="auto">
            <a:xfrm>
              <a:off x="2307" y="2878"/>
              <a:ext cx="19" cy="13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157"/>
            <p:cNvSpPr>
              <a:spLocks noChangeArrowheads="1"/>
            </p:cNvSpPr>
            <p:nvPr/>
          </p:nvSpPr>
          <p:spPr bwMode="auto">
            <a:xfrm>
              <a:off x="2042" y="2899"/>
              <a:ext cx="21" cy="1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 158"/>
            <p:cNvSpPr>
              <a:spLocks noChangeArrowheads="1"/>
            </p:cNvSpPr>
            <p:nvPr/>
          </p:nvSpPr>
          <p:spPr bwMode="auto">
            <a:xfrm>
              <a:off x="2042" y="2888"/>
              <a:ext cx="13" cy="11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2042" y="2915"/>
              <a:ext cx="13" cy="9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Rectangle 160"/>
            <p:cNvSpPr>
              <a:spLocks noChangeArrowheads="1"/>
            </p:cNvSpPr>
            <p:nvPr/>
          </p:nvSpPr>
          <p:spPr bwMode="auto">
            <a:xfrm>
              <a:off x="2134" y="2899"/>
              <a:ext cx="21" cy="1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Rectangle 161"/>
            <p:cNvSpPr>
              <a:spLocks noChangeArrowheads="1"/>
            </p:cNvSpPr>
            <p:nvPr/>
          </p:nvSpPr>
          <p:spPr bwMode="auto">
            <a:xfrm>
              <a:off x="2119" y="2915"/>
              <a:ext cx="21" cy="9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Rectangle 162"/>
            <p:cNvSpPr>
              <a:spLocks noChangeArrowheads="1"/>
            </p:cNvSpPr>
            <p:nvPr/>
          </p:nvSpPr>
          <p:spPr bwMode="auto">
            <a:xfrm>
              <a:off x="2042" y="3001"/>
              <a:ext cx="21" cy="13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Rectangle 163"/>
            <p:cNvSpPr>
              <a:spLocks noChangeArrowheads="1"/>
            </p:cNvSpPr>
            <p:nvPr/>
          </p:nvSpPr>
          <p:spPr bwMode="auto">
            <a:xfrm>
              <a:off x="2042" y="2989"/>
              <a:ext cx="13" cy="10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Rectangle 164"/>
            <p:cNvSpPr>
              <a:spLocks noChangeArrowheads="1"/>
            </p:cNvSpPr>
            <p:nvPr/>
          </p:nvSpPr>
          <p:spPr bwMode="auto">
            <a:xfrm>
              <a:off x="2042" y="3016"/>
              <a:ext cx="13" cy="10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Rectangle 165"/>
            <p:cNvSpPr>
              <a:spLocks noChangeArrowheads="1"/>
            </p:cNvSpPr>
            <p:nvPr/>
          </p:nvSpPr>
          <p:spPr bwMode="auto">
            <a:xfrm>
              <a:off x="2134" y="3001"/>
              <a:ext cx="21" cy="13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Rectangle 166"/>
            <p:cNvSpPr>
              <a:spLocks noChangeArrowheads="1"/>
            </p:cNvSpPr>
            <p:nvPr/>
          </p:nvSpPr>
          <p:spPr bwMode="auto">
            <a:xfrm>
              <a:off x="2119" y="3016"/>
              <a:ext cx="21" cy="10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AutoShape 167"/>
            <p:cNvSpPr>
              <a:spLocks noChangeArrowheads="1"/>
            </p:cNvSpPr>
            <p:nvPr/>
          </p:nvSpPr>
          <p:spPr bwMode="auto">
            <a:xfrm>
              <a:off x="2170" y="2899"/>
              <a:ext cx="73" cy="29"/>
            </a:xfrm>
            <a:custGeom>
              <a:avLst/>
              <a:gdLst>
                <a:gd name="T0" fmla="*/ 0 w 440"/>
                <a:gd name="T1" fmla="*/ 0 h 102"/>
                <a:gd name="T2" fmla="*/ 0 w 440"/>
                <a:gd name="T3" fmla="*/ 0 h 102"/>
                <a:gd name="T4" fmla="*/ 0 w 440"/>
                <a:gd name="T5" fmla="*/ 0 h 102"/>
                <a:gd name="T6" fmla="*/ 0 w 440"/>
                <a:gd name="T7" fmla="*/ 0 h 102"/>
                <a:gd name="T8" fmla="*/ 0 w 440"/>
                <a:gd name="T9" fmla="*/ 0 h 102"/>
                <a:gd name="T10" fmla="*/ 0 w 440"/>
                <a:gd name="T11" fmla="*/ 0 h 102"/>
                <a:gd name="T12" fmla="*/ 0 w 440"/>
                <a:gd name="T13" fmla="*/ 0 h 102"/>
                <a:gd name="T14" fmla="*/ 0 w 440"/>
                <a:gd name="T15" fmla="*/ 0 h 102"/>
                <a:gd name="T16" fmla="*/ 0 w 440"/>
                <a:gd name="T17" fmla="*/ 0 h 102"/>
                <a:gd name="T18" fmla="*/ 0 w 440"/>
                <a:gd name="T19" fmla="*/ 0 h 102"/>
                <a:gd name="T20" fmla="*/ 0 w 440"/>
                <a:gd name="T21" fmla="*/ 0 h 102"/>
                <a:gd name="T22" fmla="*/ 0 w 440"/>
                <a:gd name="T23" fmla="*/ 0 h 102"/>
                <a:gd name="T24" fmla="*/ 0 w 440"/>
                <a:gd name="T25" fmla="*/ 0 h 102"/>
                <a:gd name="T26" fmla="*/ 0 w 440"/>
                <a:gd name="T27" fmla="*/ 0 h 102"/>
                <a:gd name="T28" fmla="*/ 0 w 440"/>
                <a:gd name="T29" fmla="*/ 0 h 102"/>
                <a:gd name="T30" fmla="*/ 0 w 440"/>
                <a:gd name="T31" fmla="*/ 0 h 102"/>
                <a:gd name="T32" fmla="*/ 0 w 440"/>
                <a:gd name="T33" fmla="*/ 0 h 102"/>
                <a:gd name="T34" fmla="*/ 0 w 440"/>
                <a:gd name="T35" fmla="*/ 0 h 102"/>
                <a:gd name="T36" fmla="*/ 0 w 440"/>
                <a:gd name="T37" fmla="*/ 0 h 102"/>
                <a:gd name="T38" fmla="*/ 0 w 440"/>
                <a:gd name="T39" fmla="*/ 0 h 102"/>
                <a:gd name="T40" fmla="*/ 0 w 440"/>
                <a:gd name="T41" fmla="*/ 0 h 102"/>
                <a:gd name="T42" fmla="*/ 0 w 440"/>
                <a:gd name="T43" fmla="*/ 0 h 102"/>
                <a:gd name="T44" fmla="*/ 0 w 440"/>
                <a:gd name="T45" fmla="*/ 0 h 102"/>
                <a:gd name="T46" fmla="*/ 0 w 440"/>
                <a:gd name="T47" fmla="*/ 0 h 102"/>
                <a:gd name="T48" fmla="*/ 0 w 440"/>
                <a:gd name="T49" fmla="*/ 0 h 102"/>
                <a:gd name="T50" fmla="*/ 0 w 440"/>
                <a:gd name="T51" fmla="*/ 0 h 102"/>
                <a:gd name="T52" fmla="*/ 0 w 440"/>
                <a:gd name="T53" fmla="*/ 0 h 102"/>
                <a:gd name="T54" fmla="*/ 0 w 440"/>
                <a:gd name="T55" fmla="*/ 0 h 102"/>
                <a:gd name="T56" fmla="*/ 0 w 440"/>
                <a:gd name="T57" fmla="*/ 0 h 102"/>
                <a:gd name="T58" fmla="*/ 0 w 440"/>
                <a:gd name="T59" fmla="*/ 0 h 102"/>
                <a:gd name="T60" fmla="*/ 0 w 440"/>
                <a:gd name="T61" fmla="*/ 0 h 102"/>
                <a:gd name="T62" fmla="*/ 0 w 440"/>
                <a:gd name="T63" fmla="*/ 0 h 102"/>
                <a:gd name="T64" fmla="*/ 0 w 440"/>
                <a:gd name="T65" fmla="*/ 0 h 102"/>
                <a:gd name="T66" fmla="*/ 0 w 440"/>
                <a:gd name="T67" fmla="*/ 0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0"/>
                <a:gd name="T103" fmla="*/ 0 h 102"/>
                <a:gd name="T104" fmla="*/ 440 w 440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0" h="102">
                  <a:moveTo>
                    <a:pt x="440" y="102"/>
                  </a:moveTo>
                  <a:lnTo>
                    <a:pt x="439" y="92"/>
                  </a:lnTo>
                  <a:lnTo>
                    <a:pt x="436" y="82"/>
                  </a:lnTo>
                  <a:lnTo>
                    <a:pt x="430" y="72"/>
                  </a:lnTo>
                  <a:lnTo>
                    <a:pt x="422" y="64"/>
                  </a:lnTo>
                  <a:lnTo>
                    <a:pt x="414" y="55"/>
                  </a:lnTo>
                  <a:lnTo>
                    <a:pt x="402" y="46"/>
                  </a:lnTo>
                  <a:lnTo>
                    <a:pt x="390" y="38"/>
                  </a:lnTo>
                  <a:lnTo>
                    <a:pt x="376" y="30"/>
                  </a:lnTo>
                  <a:lnTo>
                    <a:pt x="360" y="24"/>
                  </a:lnTo>
                  <a:lnTo>
                    <a:pt x="343" y="18"/>
                  </a:lnTo>
                  <a:lnTo>
                    <a:pt x="325" y="13"/>
                  </a:lnTo>
                  <a:lnTo>
                    <a:pt x="306" y="8"/>
                  </a:lnTo>
                  <a:lnTo>
                    <a:pt x="285" y="5"/>
                  </a:lnTo>
                  <a:lnTo>
                    <a:pt x="264" y="3"/>
                  </a:lnTo>
                  <a:lnTo>
                    <a:pt x="242" y="0"/>
                  </a:lnTo>
                  <a:lnTo>
                    <a:pt x="219" y="0"/>
                  </a:lnTo>
                  <a:lnTo>
                    <a:pt x="197" y="0"/>
                  </a:lnTo>
                  <a:lnTo>
                    <a:pt x="175" y="3"/>
                  </a:lnTo>
                  <a:lnTo>
                    <a:pt x="154" y="5"/>
                  </a:lnTo>
                  <a:lnTo>
                    <a:pt x="134" y="8"/>
                  </a:lnTo>
                  <a:lnTo>
                    <a:pt x="114" y="13"/>
                  </a:lnTo>
                  <a:lnTo>
                    <a:pt x="96" y="18"/>
                  </a:lnTo>
                  <a:lnTo>
                    <a:pt x="80" y="24"/>
                  </a:lnTo>
                  <a:lnTo>
                    <a:pt x="64" y="30"/>
                  </a:lnTo>
                  <a:lnTo>
                    <a:pt x="50" y="38"/>
                  </a:lnTo>
                  <a:lnTo>
                    <a:pt x="37" y="46"/>
                  </a:lnTo>
                  <a:lnTo>
                    <a:pt x="26" y="55"/>
                  </a:lnTo>
                  <a:lnTo>
                    <a:pt x="16" y="64"/>
                  </a:lnTo>
                  <a:lnTo>
                    <a:pt x="10" y="72"/>
                  </a:lnTo>
                  <a:lnTo>
                    <a:pt x="4" y="82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440" y="102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51" name="AutoShape 168"/>
            <p:cNvSpPr>
              <a:spLocks noChangeArrowheads="1"/>
            </p:cNvSpPr>
            <p:nvPr/>
          </p:nvSpPr>
          <p:spPr bwMode="auto">
            <a:xfrm>
              <a:off x="2050" y="2750"/>
              <a:ext cx="315" cy="38"/>
            </a:xfrm>
            <a:custGeom>
              <a:avLst/>
              <a:gdLst>
                <a:gd name="T0" fmla="*/ 0 w 1847"/>
                <a:gd name="T1" fmla="*/ 0 h 168"/>
                <a:gd name="T2" fmla="*/ 0 w 1847"/>
                <a:gd name="T3" fmla="*/ 0 h 168"/>
                <a:gd name="T4" fmla="*/ 0 w 1847"/>
                <a:gd name="T5" fmla="*/ 0 h 168"/>
                <a:gd name="T6" fmla="*/ 0 w 1847"/>
                <a:gd name="T7" fmla="*/ 0 h 168"/>
                <a:gd name="T8" fmla="*/ 0 w 1847"/>
                <a:gd name="T9" fmla="*/ 0 h 168"/>
                <a:gd name="T10" fmla="*/ 0 w 1847"/>
                <a:gd name="T11" fmla="*/ 0 h 168"/>
                <a:gd name="T12" fmla="*/ 0 w 1847"/>
                <a:gd name="T13" fmla="*/ 0 h 168"/>
                <a:gd name="T14" fmla="*/ 0 w 1847"/>
                <a:gd name="T15" fmla="*/ 0 h 168"/>
                <a:gd name="T16" fmla="*/ 0 w 1847"/>
                <a:gd name="T17" fmla="*/ 0 h 168"/>
                <a:gd name="T18" fmla="*/ 0 w 1847"/>
                <a:gd name="T19" fmla="*/ 0 h 168"/>
                <a:gd name="T20" fmla="*/ 0 w 1847"/>
                <a:gd name="T21" fmla="*/ 0 h 168"/>
                <a:gd name="T22" fmla="*/ 0 w 1847"/>
                <a:gd name="T23" fmla="*/ 0 h 168"/>
                <a:gd name="T24" fmla="*/ 0 w 1847"/>
                <a:gd name="T25" fmla="*/ 0 h 168"/>
                <a:gd name="T26" fmla="*/ 0 w 1847"/>
                <a:gd name="T27" fmla="*/ 0 h 168"/>
                <a:gd name="T28" fmla="*/ 0 w 1847"/>
                <a:gd name="T29" fmla="*/ 0 h 168"/>
                <a:gd name="T30" fmla="*/ 0 w 1847"/>
                <a:gd name="T31" fmla="*/ 0 h 168"/>
                <a:gd name="T32" fmla="*/ 0 w 1847"/>
                <a:gd name="T33" fmla="*/ 0 h 168"/>
                <a:gd name="T34" fmla="*/ 0 w 1847"/>
                <a:gd name="T35" fmla="*/ 0 h 168"/>
                <a:gd name="T36" fmla="*/ 0 w 1847"/>
                <a:gd name="T37" fmla="*/ 0 h 168"/>
                <a:gd name="T38" fmla="*/ 0 w 1847"/>
                <a:gd name="T39" fmla="*/ 0 h 168"/>
                <a:gd name="T40" fmla="*/ 0 w 1847"/>
                <a:gd name="T41" fmla="*/ 0 h 168"/>
                <a:gd name="T42" fmla="*/ 0 w 1847"/>
                <a:gd name="T43" fmla="*/ 0 h 168"/>
                <a:gd name="T44" fmla="*/ 0 w 1847"/>
                <a:gd name="T45" fmla="*/ 0 h 168"/>
                <a:gd name="T46" fmla="*/ 0 w 1847"/>
                <a:gd name="T47" fmla="*/ 0 h 168"/>
                <a:gd name="T48" fmla="*/ 0 w 1847"/>
                <a:gd name="T49" fmla="*/ 0 h 168"/>
                <a:gd name="T50" fmla="*/ 0 w 1847"/>
                <a:gd name="T51" fmla="*/ 0 h 168"/>
                <a:gd name="T52" fmla="*/ 0 w 1847"/>
                <a:gd name="T53" fmla="*/ 0 h 168"/>
                <a:gd name="T54" fmla="*/ 0 w 1847"/>
                <a:gd name="T55" fmla="*/ 0 h 168"/>
                <a:gd name="T56" fmla="*/ 0 w 1847"/>
                <a:gd name="T57" fmla="*/ 0 h 168"/>
                <a:gd name="T58" fmla="*/ 0 w 1847"/>
                <a:gd name="T59" fmla="*/ 0 h 168"/>
                <a:gd name="T60" fmla="*/ 0 w 1847"/>
                <a:gd name="T61" fmla="*/ 0 h 168"/>
                <a:gd name="T62" fmla="*/ 0 w 1847"/>
                <a:gd name="T63" fmla="*/ 0 h 168"/>
                <a:gd name="T64" fmla="*/ 0 w 1847"/>
                <a:gd name="T65" fmla="*/ 0 h 168"/>
                <a:gd name="T66" fmla="*/ 0 w 1847"/>
                <a:gd name="T67" fmla="*/ 0 h 168"/>
                <a:gd name="T68" fmla="*/ 0 w 1847"/>
                <a:gd name="T69" fmla="*/ 0 h 168"/>
                <a:gd name="T70" fmla="*/ 0 w 1847"/>
                <a:gd name="T71" fmla="*/ 0 h 168"/>
                <a:gd name="T72" fmla="*/ 0 w 1847"/>
                <a:gd name="T73" fmla="*/ 0 h 168"/>
                <a:gd name="T74" fmla="*/ 0 w 1847"/>
                <a:gd name="T75" fmla="*/ 0 h 168"/>
                <a:gd name="T76" fmla="*/ 0 w 1847"/>
                <a:gd name="T77" fmla="*/ 0 h 168"/>
                <a:gd name="T78" fmla="*/ 0 w 1847"/>
                <a:gd name="T79" fmla="*/ 0 h 168"/>
                <a:gd name="T80" fmla="*/ 0 w 1847"/>
                <a:gd name="T81" fmla="*/ 0 h 168"/>
                <a:gd name="T82" fmla="*/ 0 w 1847"/>
                <a:gd name="T83" fmla="*/ 0 h 168"/>
                <a:gd name="T84" fmla="*/ 0 w 1847"/>
                <a:gd name="T85" fmla="*/ 0 h 168"/>
                <a:gd name="T86" fmla="*/ 0 w 1847"/>
                <a:gd name="T87" fmla="*/ 0 h 168"/>
                <a:gd name="T88" fmla="*/ 0 w 1847"/>
                <a:gd name="T89" fmla="*/ 0 h 168"/>
                <a:gd name="T90" fmla="*/ 0 w 1847"/>
                <a:gd name="T91" fmla="*/ 0 h 168"/>
                <a:gd name="T92" fmla="*/ 0 w 1847"/>
                <a:gd name="T93" fmla="*/ 0 h 168"/>
                <a:gd name="T94" fmla="*/ 0 w 1847"/>
                <a:gd name="T95" fmla="*/ 0 h 168"/>
                <a:gd name="T96" fmla="*/ 0 w 1847"/>
                <a:gd name="T97" fmla="*/ 0 h 168"/>
                <a:gd name="T98" fmla="*/ 0 w 1847"/>
                <a:gd name="T99" fmla="*/ 0 h 16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847"/>
                <a:gd name="T151" fmla="*/ 0 h 168"/>
                <a:gd name="T152" fmla="*/ 1847 w 1847"/>
                <a:gd name="T153" fmla="*/ 168 h 16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847" h="168">
                  <a:moveTo>
                    <a:pt x="923" y="65"/>
                  </a:moveTo>
                  <a:lnTo>
                    <a:pt x="901" y="65"/>
                  </a:lnTo>
                  <a:lnTo>
                    <a:pt x="879" y="68"/>
                  </a:lnTo>
                  <a:lnTo>
                    <a:pt x="858" y="70"/>
                  </a:lnTo>
                  <a:lnTo>
                    <a:pt x="838" y="73"/>
                  </a:lnTo>
                  <a:lnTo>
                    <a:pt x="818" y="78"/>
                  </a:lnTo>
                  <a:lnTo>
                    <a:pt x="800" y="83"/>
                  </a:lnTo>
                  <a:lnTo>
                    <a:pt x="784" y="89"/>
                  </a:lnTo>
                  <a:lnTo>
                    <a:pt x="768" y="95"/>
                  </a:lnTo>
                  <a:lnTo>
                    <a:pt x="754" y="103"/>
                  </a:lnTo>
                  <a:lnTo>
                    <a:pt x="741" y="111"/>
                  </a:lnTo>
                  <a:lnTo>
                    <a:pt x="730" y="120"/>
                  </a:lnTo>
                  <a:lnTo>
                    <a:pt x="720" y="128"/>
                  </a:lnTo>
                  <a:lnTo>
                    <a:pt x="714" y="137"/>
                  </a:lnTo>
                  <a:lnTo>
                    <a:pt x="708" y="147"/>
                  </a:lnTo>
                  <a:lnTo>
                    <a:pt x="705" y="158"/>
                  </a:lnTo>
                  <a:lnTo>
                    <a:pt x="704" y="168"/>
                  </a:lnTo>
                  <a:lnTo>
                    <a:pt x="0" y="168"/>
                  </a:lnTo>
                  <a:lnTo>
                    <a:pt x="0" y="116"/>
                  </a:lnTo>
                  <a:lnTo>
                    <a:pt x="7" y="116"/>
                  </a:lnTo>
                  <a:lnTo>
                    <a:pt x="27" y="116"/>
                  </a:lnTo>
                  <a:lnTo>
                    <a:pt x="57" y="116"/>
                  </a:lnTo>
                  <a:lnTo>
                    <a:pt x="97" y="116"/>
                  </a:lnTo>
                  <a:lnTo>
                    <a:pt x="145" y="116"/>
                  </a:lnTo>
                  <a:lnTo>
                    <a:pt x="197" y="116"/>
                  </a:lnTo>
                  <a:lnTo>
                    <a:pt x="254" y="116"/>
                  </a:lnTo>
                  <a:lnTo>
                    <a:pt x="313" y="116"/>
                  </a:lnTo>
                  <a:lnTo>
                    <a:pt x="373" y="116"/>
                  </a:lnTo>
                  <a:lnTo>
                    <a:pt x="431" y="116"/>
                  </a:lnTo>
                  <a:lnTo>
                    <a:pt x="486" y="116"/>
                  </a:lnTo>
                  <a:lnTo>
                    <a:pt x="537" y="116"/>
                  </a:lnTo>
                  <a:lnTo>
                    <a:pt x="582" y="116"/>
                  </a:lnTo>
                  <a:lnTo>
                    <a:pt x="617" y="116"/>
                  </a:lnTo>
                  <a:lnTo>
                    <a:pt x="644" y="116"/>
                  </a:lnTo>
                  <a:lnTo>
                    <a:pt x="658" y="116"/>
                  </a:lnTo>
                  <a:lnTo>
                    <a:pt x="666" y="105"/>
                  </a:lnTo>
                  <a:lnTo>
                    <a:pt x="675" y="94"/>
                  </a:lnTo>
                  <a:lnTo>
                    <a:pt x="686" y="83"/>
                  </a:lnTo>
                  <a:lnTo>
                    <a:pt x="698" y="72"/>
                  </a:lnTo>
                  <a:lnTo>
                    <a:pt x="713" y="62"/>
                  </a:lnTo>
                  <a:lnTo>
                    <a:pt x="727" y="53"/>
                  </a:lnTo>
                  <a:lnTo>
                    <a:pt x="744" y="43"/>
                  </a:lnTo>
                  <a:lnTo>
                    <a:pt x="760" y="35"/>
                  </a:lnTo>
                  <a:lnTo>
                    <a:pt x="778" y="28"/>
                  </a:lnTo>
                  <a:lnTo>
                    <a:pt x="797" y="21"/>
                  </a:lnTo>
                  <a:lnTo>
                    <a:pt x="817" y="14"/>
                  </a:lnTo>
                  <a:lnTo>
                    <a:pt x="838" y="10"/>
                  </a:lnTo>
                  <a:lnTo>
                    <a:pt x="858" y="6"/>
                  </a:lnTo>
                  <a:lnTo>
                    <a:pt x="880" y="2"/>
                  </a:lnTo>
                  <a:lnTo>
                    <a:pt x="901" y="1"/>
                  </a:lnTo>
                  <a:lnTo>
                    <a:pt x="923" y="0"/>
                  </a:lnTo>
                  <a:lnTo>
                    <a:pt x="946" y="1"/>
                  </a:lnTo>
                  <a:lnTo>
                    <a:pt x="968" y="2"/>
                  </a:lnTo>
                  <a:lnTo>
                    <a:pt x="989" y="6"/>
                  </a:lnTo>
                  <a:lnTo>
                    <a:pt x="1010" y="10"/>
                  </a:lnTo>
                  <a:lnTo>
                    <a:pt x="1030" y="14"/>
                  </a:lnTo>
                  <a:lnTo>
                    <a:pt x="1050" y="21"/>
                  </a:lnTo>
                  <a:lnTo>
                    <a:pt x="1069" y="28"/>
                  </a:lnTo>
                  <a:lnTo>
                    <a:pt x="1088" y="35"/>
                  </a:lnTo>
                  <a:lnTo>
                    <a:pt x="1104" y="43"/>
                  </a:lnTo>
                  <a:lnTo>
                    <a:pt x="1121" y="53"/>
                  </a:lnTo>
                  <a:lnTo>
                    <a:pt x="1135" y="62"/>
                  </a:lnTo>
                  <a:lnTo>
                    <a:pt x="1149" y="72"/>
                  </a:lnTo>
                  <a:lnTo>
                    <a:pt x="1161" y="83"/>
                  </a:lnTo>
                  <a:lnTo>
                    <a:pt x="1172" y="94"/>
                  </a:lnTo>
                  <a:lnTo>
                    <a:pt x="1181" y="105"/>
                  </a:lnTo>
                  <a:lnTo>
                    <a:pt x="1189" y="116"/>
                  </a:lnTo>
                  <a:lnTo>
                    <a:pt x="1203" y="116"/>
                  </a:lnTo>
                  <a:lnTo>
                    <a:pt x="1230" y="116"/>
                  </a:lnTo>
                  <a:lnTo>
                    <a:pt x="1265" y="116"/>
                  </a:lnTo>
                  <a:lnTo>
                    <a:pt x="1309" y="116"/>
                  </a:lnTo>
                  <a:lnTo>
                    <a:pt x="1360" y="116"/>
                  </a:lnTo>
                  <a:lnTo>
                    <a:pt x="1416" y="116"/>
                  </a:lnTo>
                  <a:lnTo>
                    <a:pt x="1475" y="116"/>
                  </a:lnTo>
                  <a:lnTo>
                    <a:pt x="1535" y="116"/>
                  </a:lnTo>
                  <a:lnTo>
                    <a:pt x="1593" y="116"/>
                  </a:lnTo>
                  <a:lnTo>
                    <a:pt x="1650" y="116"/>
                  </a:lnTo>
                  <a:lnTo>
                    <a:pt x="1703" y="116"/>
                  </a:lnTo>
                  <a:lnTo>
                    <a:pt x="1751" y="116"/>
                  </a:lnTo>
                  <a:lnTo>
                    <a:pt x="1791" y="116"/>
                  </a:lnTo>
                  <a:lnTo>
                    <a:pt x="1821" y="116"/>
                  </a:lnTo>
                  <a:lnTo>
                    <a:pt x="1841" y="116"/>
                  </a:lnTo>
                  <a:lnTo>
                    <a:pt x="1847" y="116"/>
                  </a:lnTo>
                  <a:lnTo>
                    <a:pt x="1847" y="168"/>
                  </a:lnTo>
                  <a:lnTo>
                    <a:pt x="1144" y="168"/>
                  </a:lnTo>
                  <a:lnTo>
                    <a:pt x="1143" y="158"/>
                  </a:lnTo>
                  <a:lnTo>
                    <a:pt x="1140" y="147"/>
                  </a:lnTo>
                  <a:lnTo>
                    <a:pt x="1134" y="137"/>
                  </a:lnTo>
                  <a:lnTo>
                    <a:pt x="1126" y="128"/>
                  </a:lnTo>
                  <a:lnTo>
                    <a:pt x="1118" y="120"/>
                  </a:lnTo>
                  <a:lnTo>
                    <a:pt x="1106" y="111"/>
                  </a:lnTo>
                  <a:lnTo>
                    <a:pt x="1094" y="103"/>
                  </a:lnTo>
                  <a:lnTo>
                    <a:pt x="1080" y="95"/>
                  </a:lnTo>
                  <a:lnTo>
                    <a:pt x="1064" y="89"/>
                  </a:lnTo>
                  <a:lnTo>
                    <a:pt x="1047" y="83"/>
                  </a:lnTo>
                  <a:lnTo>
                    <a:pt x="1029" y="78"/>
                  </a:lnTo>
                  <a:lnTo>
                    <a:pt x="1010" y="73"/>
                  </a:lnTo>
                  <a:lnTo>
                    <a:pt x="989" y="70"/>
                  </a:lnTo>
                  <a:lnTo>
                    <a:pt x="968" y="68"/>
                  </a:lnTo>
                  <a:lnTo>
                    <a:pt x="946" y="65"/>
                  </a:lnTo>
                  <a:lnTo>
                    <a:pt x="923" y="65"/>
                  </a:lnTo>
                  <a:close/>
                </a:path>
              </a:pathLst>
            </a:cu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52" name="Rectangle 169"/>
            <p:cNvSpPr>
              <a:spLocks noChangeArrowheads="1"/>
            </p:cNvSpPr>
            <p:nvPr/>
          </p:nvSpPr>
          <p:spPr bwMode="auto">
            <a:xfrm>
              <a:off x="2366" y="2773"/>
              <a:ext cx="15" cy="35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Rectangle 170"/>
            <p:cNvSpPr>
              <a:spLocks noChangeArrowheads="1"/>
            </p:cNvSpPr>
            <p:nvPr/>
          </p:nvSpPr>
          <p:spPr bwMode="auto">
            <a:xfrm>
              <a:off x="2035" y="2773"/>
              <a:ext cx="13" cy="35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Rectangle 171"/>
            <p:cNvSpPr>
              <a:spLocks noChangeArrowheads="1"/>
            </p:cNvSpPr>
            <p:nvPr/>
          </p:nvSpPr>
          <p:spPr bwMode="auto">
            <a:xfrm>
              <a:off x="2170" y="2923"/>
              <a:ext cx="73" cy="86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Rectangle 172"/>
            <p:cNvSpPr>
              <a:spLocks noChangeArrowheads="1"/>
            </p:cNvSpPr>
            <p:nvPr/>
          </p:nvSpPr>
          <p:spPr bwMode="auto">
            <a:xfrm>
              <a:off x="2170" y="3012"/>
              <a:ext cx="73" cy="3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Rectangle 173"/>
            <p:cNvSpPr>
              <a:spLocks noChangeArrowheads="1"/>
            </p:cNvSpPr>
            <p:nvPr/>
          </p:nvSpPr>
          <p:spPr bwMode="auto">
            <a:xfrm>
              <a:off x="2170" y="3027"/>
              <a:ext cx="73" cy="3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Rectangle 174"/>
            <p:cNvSpPr>
              <a:spLocks noChangeArrowheads="1"/>
            </p:cNvSpPr>
            <p:nvPr/>
          </p:nvSpPr>
          <p:spPr bwMode="auto">
            <a:xfrm>
              <a:off x="2170" y="3044"/>
              <a:ext cx="73" cy="4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Rectangle 175"/>
            <p:cNvSpPr>
              <a:spLocks noChangeArrowheads="1"/>
            </p:cNvSpPr>
            <p:nvPr/>
          </p:nvSpPr>
          <p:spPr bwMode="auto">
            <a:xfrm>
              <a:off x="2210" y="2929"/>
              <a:ext cx="33" cy="82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Rectangle 176"/>
            <p:cNvSpPr>
              <a:spLocks noChangeArrowheads="1"/>
            </p:cNvSpPr>
            <p:nvPr/>
          </p:nvSpPr>
          <p:spPr bwMode="auto">
            <a:xfrm>
              <a:off x="2210" y="2929"/>
              <a:ext cx="33" cy="82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Rectangle 177"/>
            <p:cNvSpPr>
              <a:spLocks noChangeArrowheads="1"/>
            </p:cNvSpPr>
            <p:nvPr/>
          </p:nvSpPr>
          <p:spPr bwMode="auto">
            <a:xfrm>
              <a:off x="2173" y="2929"/>
              <a:ext cx="32" cy="82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Rectangle 178"/>
            <p:cNvSpPr>
              <a:spLocks noChangeArrowheads="1"/>
            </p:cNvSpPr>
            <p:nvPr/>
          </p:nvSpPr>
          <p:spPr bwMode="auto">
            <a:xfrm>
              <a:off x="2210" y="2975"/>
              <a:ext cx="33" cy="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Rectangle 179"/>
            <p:cNvSpPr>
              <a:spLocks noChangeArrowheads="1"/>
            </p:cNvSpPr>
            <p:nvPr/>
          </p:nvSpPr>
          <p:spPr bwMode="auto">
            <a:xfrm>
              <a:off x="2243" y="2993"/>
              <a:ext cx="22" cy="68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Rectangle 180"/>
            <p:cNvSpPr>
              <a:spLocks noChangeArrowheads="1"/>
            </p:cNvSpPr>
            <p:nvPr/>
          </p:nvSpPr>
          <p:spPr bwMode="auto">
            <a:xfrm>
              <a:off x="2154" y="2993"/>
              <a:ext cx="11" cy="68"/>
            </a:xfrm>
            <a:prstGeom prst="rect">
              <a:avLst/>
            </a:prstGeom>
            <a:solidFill>
              <a:srgbClr val="7C0000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Rectangle 181"/>
            <p:cNvSpPr>
              <a:spLocks noChangeArrowheads="1"/>
            </p:cNvSpPr>
            <p:nvPr/>
          </p:nvSpPr>
          <p:spPr bwMode="auto">
            <a:xfrm>
              <a:off x="2170" y="3016"/>
              <a:ext cx="73" cy="13"/>
            </a:xfrm>
            <a:prstGeom prst="rect">
              <a:avLst/>
            </a:pr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Rectangle 182"/>
            <p:cNvSpPr>
              <a:spLocks noChangeArrowheads="1"/>
            </p:cNvSpPr>
            <p:nvPr/>
          </p:nvSpPr>
          <p:spPr bwMode="auto">
            <a:xfrm>
              <a:off x="2170" y="3031"/>
              <a:ext cx="73" cy="11"/>
            </a:xfrm>
            <a:prstGeom prst="rect">
              <a:avLst/>
            </a:pr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Rectangle 183"/>
            <p:cNvSpPr>
              <a:spLocks noChangeArrowheads="1"/>
            </p:cNvSpPr>
            <p:nvPr/>
          </p:nvSpPr>
          <p:spPr bwMode="auto">
            <a:xfrm>
              <a:off x="2170" y="3048"/>
              <a:ext cx="73" cy="11"/>
            </a:xfrm>
            <a:prstGeom prst="rect">
              <a:avLst/>
            </a:prstGeom>
            <a:solidFill>
              <a:srgbClr val="B23333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Rectangle 184"/>
            <p:cNvSpPr>
              <a:spLocks noChangeArrowheads="1"/>
            </p:cNvSpPr>
            <p:nvPr/>
          </p:nvSpPr>
          <p:spPr bwMode="auto">
            <a:xfrm>
              <a:off x="2210" y="2975"/>
              <a:ext cx="33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Rectangle 185"/>
            <p:cNvSpPr>
              <a:spLocks noChangeArrowheads="1"/>
            </p:cNvSpPr>
            <p:nvPr/>
          </p:nvSpPr>
          <p:spPr bwMode="auto">
            <a:xfrm>
              <a:off x="2173" y="2975"/>
              <a:ext cx="32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Rectangle 186"/>
            <p:cNvSpPr>
              <a:spLocks noChangeArrowheads="1"/>
            </p:cNvSpPr>
            <p:nvPr/>
          </p:nvSpPr>
          <p:spPr bwMode="auto">
            <a:xfrm>
              <a:off x="2210" y="2964"/>
              <a:ext cx="2" cy="1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Rectangle 187"/>
            <p:cNvSpPr>
              <a:spLocks noChangeArrowheads="1"/>
            </p:cNvSpPr>
            <p:nvPr/>
          </p:nvSpPr>
          <p:spPr bwMode="auto">
            <a:xfrm>
              <a:off x="2199" y="2964"/>
              <a:ext cx="13" cy="1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Rectangle 188"/>
            <p:cNvSpPr>
              <a:spLocks noChangeArrowheads="1"/>
            </p:cNvSpPr>
            <p:nvPr/>
          </p:nvSpPr>
          <p:spPr bwMode="auto">
            <a:xfrm>
              <a:off x="2210" y="2986"/>
              <a:ext cx="33" cy="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Rectangle 189"/>
            <p:cNvSpPr>
              <a:spLocks noChangeArrowheads="1"/>
            </p:cNvSpPr>
            <p:nvPr/>
          </p:nvSpPr>
          <p:spPr bwMode="auto">
            <a:xfrm>
              <a:off x="2173" y="2986"/>
              <a:ext cx="32" cy="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Rectangle 190"/>
            <p:cNvSpPr>
              <a:spLocks noChangeArrowheads="1"/>
            </p:cNvSpPr>
            <p:nvPr/>
          </p:nvSpPr>
          <p:spPr bwMode="auto">
            <a:xfrm>
              <a:off x="2243" y="3027"/>
              <a:ext cx="22" cy="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Rectangle 191"/>
            <p:cNvSpPr>
              <a:spLocks noChangeArrowheads="1"/>
            </p:cNvSpPr>
            <p:nvPr/>
          </p:nvSpPr>
          <p:spPr bwMode="auto">
            <a:xfrm>
              <a:off x="2154" y="3027"/>
              <a:ext cx="11" cy="5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Rectangle 192"/>
            <p:cNvSpPr>
              <a:spLocks noChangeArrowheads="1"/>
            </p:cNvSpPr>
            <p:nvPr/>
          </p:nvSpPr>
          <p:spPr bwMode="auto">
            <a:xfrm>
              <a:off x="2329" y="2815"/>
              <a:ext cx="30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Rectangle 193"/>
            <p:cNvSpPr>
              <a:spLocks noChangeArrowheads="1"/>
            </p:cNvSpPr>
            <p:nvPr/>
          </p:nvSpPr>
          <p:spPr bwMode="auto">
            <a:xfrm>
              <a:off x="2276" y="2923"/>
              <a:ext cx="32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Rectangle 194"/>
            <p:cNvSpPr>
              <a:spLocks noChangeArrowheads="1"/>
            </p:cNvSpPr>
            <p:nvPr/>
          </p:nvSpPr>
          <p:spPr bwMode="auto">
            <a:xfrm>
              <a:off x="2116" y="2815"/>
              <a:ext cx="28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Rectangle 195"/>
            <p:cNvSpPr>
              <a:spLocks noChangeArrowheads="1"/>
            </p:cNvSpPr>
            <p:nvPr/>
          </p:nvSpPr>
          <p:spPr bwMode="auto">
            <a:xfrm>
              <a:off x="2218" y="2815"/>
              <a:ext cx="24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Rectangle 196"/>
            <p:cNvSpPr>
              <a:spLocks noChangeArrowheads="1"/>
            </p:cNvSpPr>
            <p:nvPr/>
          </p:nvSpPr>
          <p:spPr bwMode="auto">
            <a:xfrm>
              <a:off x="2276" y="2815"/>
              <a:ext cx="32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Rectangle 197"/>
            <p:cNvSpPr>
              <a:spLocks noChangeArrowheads="1"/>
            </p:cNvSpPr>
            <p:nvPr/>
          </p:nvSpPr>
          <p:spPr bwMode="auto">
            <a:xfrm>
              <a:off x="2329" y="2923"/>
              <a:ext cx="30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Rectangle 198"/>
            <p:cNvSpPr>
              <a:spLocks noChangeArrowheads="1"/>
            </p:cNvSpPr>
            <p:nvPr/>
          </p:nvSpPr>
          <p:spPr bwMode="auto">
            <a:xfrm>
              <a:off x="2167" y="2815"/>
              <a:ext cx="32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Rectangle 199"/>
            <p:cNvSpPr>
              <a:spLocks noChangeArrowheads="1"/>
            </p:cNvSpPr>
            <p:nvPr/>
          </p:nvSpPr>
          <p:spPr bwMode="auto">
            <a:xfrm>
              <a:off x="2060" y="2815"/>
              <a:ext cx="30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Rectangle 200"/>
            <p:cNvSpPr>
              <a:spLocks noChangeArrowheads="1"/>
            </p:cNvSpPr>
            <p:nvPr/>
          </p:nvSpPr>
          <p:spPr bwMode="auto">
            <a:xfrm>
              <a:off x="2116" y="2923"/>
              <a:ext cx="28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Rectangle 201"/>
            <p:cNvSpPr>
              <a:spLocks noChangeArrowheads="1"/>
            </p:cNvSpPr>
            <p:nvPr/>
          </p:nvSpPr>
          <p:spPr bwMode="auto">
            <a:xfrm>
              <a:off x="2060" y="2923"/>
              <a:ext cx="30" cy="71"/>
            </a:xfrm>
            <a:prstGeom prst="rect">
              <a:avLst/>
            </a:prstGeom>
            <a:solidFill>
              <a:srgbClr val="26CCD8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AutoShape 202"/>
            <p:cNvSpPr>
              <a:spLocks noChangeArrowheads="1"/>
            </p:cNvSpPr>
            <p:nvPr/>
          </p:nvSpPr>
          <p:spPr bwMode="auto">
            <a:xfrm>
              <a:off x="2215" y="2808"/>
              <a:ext cx="42" cy="86"/>
            </a:xfrm>
            <a:custGeom>
              <a:avLst/>
              <a:gdLst>
                <a:gd name="T0" fmla="*/ 0 w 217"/>
                <a:gd name="T1" fmla="*/ 0 h 373"/>
                <a:gd name="T2" fmla="*/ 0 w 217"/>
                <a:gd name="T3" fmla="*/ 0 h 373"/>
                <a:gd name="T4" fmla="*/ 0 w 217"/>
                <a:gd name="T5" fmla="*/ 0 h 373"/>
                <a:gd name="T6" fmla="*/ 0 w 217"/>
                <a:gd name="T7" fmla="*/ 0 h 373"/>
                <a:gd name="T8" fmla="*/ 0 w 217"/>
                <a:gd name="T9" fmla="*/ 0 h 373"/>
                <a:gd name="T10" fmla="*/ 0 w 217"/>
                <a:gd name="T11" fmla="*/ 0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0 h 373"/>
                <a:gd name="T18" fmla="*/ 0 w 217"/>
                <a:gd name="T19" fmla="*/ 0 h 373"/>
                <a:gd name="T20" fmla="*/ 0 w 217"/>
                <a:gd name="T21" fmla="*/ 0 h 373"/>
                <a:gd name="T22" fmla="*/ 0 w 217"/>
                <a:gd name="T23" fmla="*/ 0 h 373"/>
                <a:gd name="T24" fmla="*/ 0 w 217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2" name="AutoShape 203"/>
            <p:cNvSpPr>
              <a:spLocks noChangeArrowheads="1"/>
            </p:cNvSpPr>
            <p:nvPr/>
          </p:nvSpPr>
          <p:spPr bwMode="auto">
            <a:xfrm>
              <a:off x="2247" y="2808"/>
              <a:ext cx="7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3" name="AutoShape 204"/>
            <p:cNvSpPr>
              <a:spLocks noChangeArrowheads="1"/>
            </p:cNvSpPr>
            <p:nvPr/>
          </p:nvSpPr>
          <p:spPr bwMode="auto">
            <a:xfrm>
              <a:off x="2269" y="2808"/>
              <a:ext cx="41" cy="86"/>
            </a:xfrm>
            <a:custGeom>
              <a:avLst/>
              <a:gdLst>
                <a:gd name="T0" fmla="*/ 0 w 216"/>
                <a:gd name="T1" fmla="*/ 0 h 373"/>
                <a:gd name="T2" fmla="*/ 0 w 216"/>
                <a:gd name="T3" fmla="*/ 0 h 373"/>
                <a:gd name="T4" fmla="*/ 0 w 216"/>
                <a:gd name="T5" fmla="*/ 0 h 373"/>
                <a:gd name="T6" fmla="*/ 0 w 216"/>
                <a:gd name="T7" fmla="*/ 0 h 373"/>
                <a:gd name="T8" fmla="*/ 0 w 216"/>
                <a:gd name="T9" fmla="*/ 0 h 373"/>
                <a:gd name="T10" fmla="*/ 0 w 216"/>
                <a:gd name="T11" fmla="*/ 0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0 h 373"/>
                <a:gd name="T18" fmla="*/ 0 w 216"/>
                <a:gd name="T19" fmla="*/ 0 h 373"/>
                <a:gd name="T20" fmla="*/ 0 w 216"/>
                <a:gd name="T21" fmla="*/ 0 h 373"/>
                <a:gd name="T22" fmla="*/ 0 w 216"/>
                <a:gd name="T23" fmla="*/ 0 h 373"/>
                <a:gd name="T24" fmla="*/ 0 w 216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187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7" y="344"/>
                  </a:lnTo>
                  <a:lnTo>
                    <a:pt x="216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4" name="AutoShape 205"/>
            <p:cNvSpPr>
              <a:spLocks noChangeArrowheads="1"/>
            </p:cNvSpPr>
            <p:nvPr/>
          </p:nvSpPr>
          <p:spPr bwMode="auto">
            <a:xfrm>
              <a:off x="2303" y="2808"/>
              <a:ext cx="4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5" name="AutoShape 206"/>
            <p:cNvSpPr>
              <a:spLocks noChangeArrowheads="1"/>
            </p:cNvSpPr>
            <p:nvPr/>
          </p:nvSpPr>
          <p:spPr bwMode="auto">
            <a:xfrm>
              <a:off x="2324" y="2808"/>
              <a:ext cx="33" cy="86"/>
            </a:xfrm>
            <a:custGeom>
              <a:avLst/>
              <a:gdLst>
                <a:gd name="T0" fmla="*/ 0 w 217"/>
                <a:gd name="T1" fmla="*/ 0 h 373"/>
                <a:gd name="T2" fmla="*/ 0 w 217"/>
                <a:gd name="T3" fmla="*/ 0 h 373"/>
                <a:gd name="T4" fmla="*/ 0 w 217"/>
                <a:gd name="T5" fmla="*/ 0 h 373"/>
                <a:gd name="T6" fmla="*/ 0 w 217"/>
                <a:gd name="T7" fmla="*/ 0 h 373"/>
                <a:gd name="T8" fmla="*/ 0 w 217"/>
                <a:gd name="T9" fmla="*/ 0 h 373"/>
                <a:gd name="T10" fmla="*/ 0 w 217"/>
                <a:gd name="T11" fmla="*/ 0 h 373"/>
                <a:gd name="T12" fmla="*/ 0 w 217"/>
                <a:gd name="T13" fmla="*/ 0 h 373"/>
                <a:gd name="T14" fmla="*/ 0 w 217"/>
                <a:gd name="T15" fmla="*/ 0 h 373"/>
                <a:gd name="T16" fmla="*/ 0 w 217"/>
                <a:gd name="T17" fmla="*/ 0 h 373"/>
                <a:gd name="T18" fmla="*/ 0 w 217"/>
                <a:gd name="T19" fmla="*/ 0 h 373"/>
                <a:gd name="T20" fmla="*/ 0 w 217"/>
                <a:gd name="T21" fmla="*/ 0 h 373"/>
                <a:gd name="T22" fmla="*/ 0 w 217"/>
                <a:gd name="T23" fmla="*/ 0 h 373"/>
                <a:gd name="T24" fmla="*/ 0 w 217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3"/>
                <a:gd name="T41" fmla="*/ 217 w 217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3">
                  <a:moveTo>
                    <a:pt x="188" y="217"/>
                  </a:moveTo>
                  <a:lnTo>
                    <a:pt x="29" y="217"/>
                  </a:lnTo>
                  <a:lnTo>
                    <a:pt x="29" y="344"/>
                  </a:lnTo>
                  <a:lnTo>
                    <a:pt x="188" y="344"/>
                  </a:lnTo>
                  <a:lnTo>
                    <a:pt x="217" y="373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9"/>
                  </a:lnTo>
                  <a:lnTo>
                    <a:pt x="29" y="29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6" name="AutoShape 207"/>
            <p:cNvSpPr>
              <a:spLocks noChangeArrowheads="1"/>
            </p:cNvSpPr>
            <p:nvPr/>
          </p:nvSpPr>
          <p:spPr bwMode="auto">
            <a:xfrm>
              <a:off x="2356" y="2808"/>
              <a:ext cx="1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0" y="29"/>
                  </a:moveTo>
                  <a:lnTo>
                    <a:pt x="0" y="344"/>
                  </a:lnTo>
                  <a:lnTo>
                    <a:pt x="29" y="373"/>
                  </a:lnTo>
                  <a:lnTo>
                    <a:pt x="29" y="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7" name="AutoShape 208"/>
            <p:cNvSpPr>
              <a:spLocks noChangeArrowheads="1"/>
            </p:cNvSpPr>
            <p:nvPr/>
          </p:nvSpPr>
          <p:spPr bwMode="auto">
            <a:xfrm>
              <a:off x="2269" y="2918"/>
              <a:ext cx="41" cy="85"/>
            </a:xfrm>
            <a:custGeom>
              <a:avLst/>
              <a:gdLst>
                <a:gd name="T0" fmla="*/ 0 w 216"/>
                <a:gd name="T1" fmla="*/ 0 h 372"/>
                <a:gd name="T2" fmla="*/ 0 w 216"/>
                <a:gd name="T3" fmla="*/ 0 h 372"/>
                <a:gd name="T4" fmla="*/ 0 w 216"/>
                <a:gd name="T5" fmla="*/ 0 h 372"/>
                <a:gd name="T6" fmla="*/ 0 w 216"/>
                <a:gd name="T7" fmla="*/ 0 h 372"/>
                <a:gd name="T8" fmla="*/ 0 w 216"/>
                <a:gd name="T9" fmla="*/ 0 h 372"/>
                <a:gd name="T10" fmla="*/ 0 w 216"/>
                <a:gd name="T11" fmla="*/ 0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0 h 372"/>
                <a:gd name="T18" fmla="*/ 0 w 216"/>
                <a:gd name="T19" fmla="*/ 0 h 372"/>
                <a:gd name="T20" fmla="*/ 0 w 216"/>
                <a:gd name="T21" fmla="*/ 0 h 372"/>
                <a:gd name="T22" fmla="*/ 0 w 216"/>
                <a:gd name="T23" fmla="*/ 0 h 372"/>
                <a:gd name="T24" fmla="*/ 0 w 216"/>
                <a:gd name="T25" fmla="*/ 0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187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7" y="343"/>
                  </a:lnTo>
                  <a:lnTo>
                    <a:pt x="216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6" y="0"/>
                  </a:lnTo>
                  <a:lnTo>
                    <a:pt x="187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7" y="171"/>
                  </a:lnTo>
                  <a:lnTo>
                    <a:pt x="187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8" name="AutoShape 209"/>
            <p:cNvSpPr>
              <a:spLocks noChangeArrowheads="1"/>
            </p:cNvSpPr>
            <p:nvPr/>
          </p:nvSpPr>
          <p:spPr bwMode="auto">
            <a:xfrm>
              <a:off x="2303" y="2918"/>
              <a:ext cx="4" cy="85"/>
            </a:xfrm>
            <a:custGeom>
              <a:avLst/>
              <a:gdLst>
                <a:gd name="T0" fmla="*/ 0 w 29"/>
                <a:gd name="T1" fmla="*/ 0 h 372"/>
                <a:gd name="T2" fmla="*/ 0 w 29"/>
                <a:gd name="T3" fmla="*/ 0 h 372"/>
                <a:gd name="T4" fmla="*/ 0 w 29"/>
                <a:gd name="T5" fmla="*/ 0 h 372"/>
                <a:gd name="T6" fmla="*/ 0 w 29"/>
                <a:gd name="T7" fmla="*/ 0 h 372"/>
                <a:gd name="T8" fmla="*/ 0 w 29"/>
                <a:gd name="T9" fmla="*/ 0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09" name="AutoShape 210"/>
            <p:cNvSpPr>
              <a:spLocks noChangeArrowheads="1"/>
            </p:cNvSpPr>
            <p:nvPr/>
          </p:nvSpPr>
          <p:spPr bwMode="auto">
            <a:xfrm>
              <a:off x="2324" y="2918"/>
              <a:ext cx="33" cy="85"/>
            </a:xfrm>
            <a:custGeom>
              <a:avLst/>
              <a:gdLst>
                <a:gd name="T0" fmla="*/ 0 w 217"/>
                <a:gd name="T1" fmla="*/ 0 h 372"/>
                <a:gd name="T2" fmla="*/ 0 w 217"/>
                <a:gd name="T3" fmla="*/ 0 h 372"/>
                <a:gd name="T4" fmla="*/ 0 w 217"/>
                <a:gd name="T5" fmla="*/ 0 h 372"/>
                <a:gd name="T6" fmla="*/ 0 w 217"/>
                <a:gd name="T7" fmla="*/ 0 h 372"/>
                <a:gd name="T8" fmla="*/ 0 w 217"/>
                <a:gd name="T9" fmla="*/ 0 h 372"/>
                <a:gd name="T10" fmla="*/ 0 w 217"/>
                <a:gd name="T11" fmla="*/ 0 h 372"/>
                <a:gd name="T12" fmla="*/ 0 w 217"/>
                <a:gd name="T13" fmla="*/ 0 h 372"/>
                <a:gd name="T14" fmla="*/ 0 w 217"/>
                <a:gd name="T15" fmla="*/ 0 h 372"/>
                <a:gd name="T16" fmla="*/ 0 w 217"/>
                <a:gd name="T17" fmla="*/ 0 h 372"/>
                <a:gd name="T18" fmla="*/ 0 w 217"/>
                <a:gd name="T19" fmla="*/ 0 h 372"/>
                <a:gd name="T20" fmla="*/ 0 w 217"/>
                <a:gd name="T21" fmla="*/ 0 h 372"/>
                <a:gd name="T22" fmla="*/ 0 w 217"/>
                <a:gd name="T23" fmla="*/ 0 h 372"/>
                <a:gd name="T24" fmla="*/ 0 w 217"/>
                <a:gd name="T25" fmla="*/ 0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7"/>
                <a:gd name="T40" fmla="*/ 0 h 372"/>
                <a:gd name="T41" fmla="*/ 217 w 217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7" h="372">
                  <a:moveTo>
                    <a:pt x="188" y="217"/>
                  </a:moveTo>
                  <a:lnTo>
                    <a:pt x="29" y="217"/>
                  </a:lnTo>
                  <a:lnTo>
                    <a:pt x="29" y="343"/>
                  </a:lnTo>
                  <a:lnTo>
                    <a:pt x="188" y="343"/>
                  </a:lnTo>
                  <a:lnTo>
                    <a:pt x="217" y="372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188" y="27"/>
                  </a:lnTo>
                  <a:lnTo>
                    <a:pt x="29" y="27"/>
                  </a:lnTo>
                  <a:lnTo>
                    <a:pt x="29" y="171"/>
                  </a:lnTo>
                  <a:lnTo>
                    <a:pt x="188" y="171"/>
                  </a:lnTo>
                  <a:lnTo>
                    <a:pt x="18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0" name="AutoShape 211"/>
            <p:cNvSpPr>
              <a:spLocks noChangeArrowheads="1"/>
            </p:cNvSpPr>
            <p:nvPr/>
          </p:nvSpPr>
          <p:spPr bwMode="auto">
            <a:xfrm>
              <a:off x="2356" y="2918"/>
              <a:ext cx="1" cy="85"/>
            </a:xfrm>
            <a:custGeom>
              <a:avLst/>
              <a:gdLst>
                <a:gd name="T0" fmla="*/ 0 w 29"/>
                <a:gd name="T1" fmla="*/ 0 h 372"/>
                <a:gd name="T2" fmla="*/ 0 w 29"/>
                <a:gd name="T3" fmla="*/ 0 h 372"/>
                <a:gd name="T4" fmla="*/ 0 w 29"/>
                <a:gd name="T5" fmla="*/ 0 h 372"/>
                <a:gd name="T6" fmla="*/ 0 w 29"/>
                <a:gd name="T7" fmla="*/ 0 h 372"/>
                <a:gd name="T8" fmla="*/ 0 w 29"/>
                <a:gd name="T9" fmla="*/ 0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0" y="27"/>
                  </a:moveTo>
                  <a:lnTo>
                    <a:pt x="0" y="343"/>
                  </a:lnTo>
                  <a:lnTo>
                    <a:pt x="29" y="372"/>
                  </a:lnTo>
                  <a:lnTo>
                    <a:pt x="29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1" name="AutoShape 212"/>
            <p:cNvSpPr>
              <a:spLocks noChangeArrowheads="1"/>
            </p:cNvSpPr>
            <p:nvPr/>
          </p:nvSpPr>
          <p:spPr bwMode="auto">
            <a:xfrm>
              <a:off x="2163" y="2808"/>
              <a:ext cx="35" cy="86"/>
            </a:xfrm>
            <a:custGeom>
              <a:avLst/>
              <a:gdLst>
                <a:gd name="T0" fmla="*/ 0 w 215"/>
                <a:gd name="T1" fmla="*/ 0 h 373"/>
                <a:gd name="T2" fmla="*/ 0 w 215"/>
                <a:gd name="T3" fmla="*/ 0 h 373"/>
                <a:gd name="T4" fmla="*/ 0 w 215"/>
                <a:gd name="T5" fmla="*/ 0 h 373"/>
                <a:gd name="T6" fmla="*/ 0 w 215"/>
                <a:gd name="T7" fmla="*/ 0 h 373"/>
                <a:gd name="T8" fmla="*/ 0 w 215"/>
                <a:gd name="T9" fmla="*/ 0 h 373"/>
                <a:gd name="T10" fmla="*/ 0 w 215"/>
                <a:gd name="T11" fmla="*/ 0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0 h 373"/>
                <a:gd name="T18" fmla="*/ 0 w 215"/>
                <a:gd name="T19" fmla="*/ 0 h 373"/>
                <a:gd name="T20" fmla="*/ 0 w 215"/>
                <a:gd name="T21" fmla="*/ 0 h 373"/>
                <a:gd name="T22" fmla="*/ 0 w 215"/>
                <a:gd name="T23" fmla="*/ 0 h 373"/>
                <a:gd name="T24" fmla="*/ 0 w 215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9" y="217"/>
                  </a:moveTo>
                  <a:lnTo>
                    <a:pt x="187" y="217"/>
                  </a:lnTo>
                  <a:lnTo>
                    <a:pt x="187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7" y="29"/>
                  </a:lnTo>
                  <a:lnTo>
                    <a:pt x="187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2" name="AutoShape 213"/>
            <p:cNvSpPr>
              <a:spLocks noChangeArrowheads="1"/>
            </p:cNvSpPr>
            <p:nvPr/>
          </p:nvSpPr>
          <p:spPr bwMode="auto">
            <a:xfrm>
              <a:off x="2163" y="2808"/>
              <a:ext cx="2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3" name="AutoShape 214"/>
            <p:cNvSpPr>
              <a:spLocks noChangeArrowheads="1"/>
            </p:cNvSpPr>
            <p:nvPr/>
          </p:nvSpPr>
          <p:spPr bwMode="auto">
            <a:xfrm>
              <a:off x="2108" y="2808"/>
              <a:ext cx="39" cy="86"/>
            </a:xfrm>
            <a:custGeom>
              <a:avLst/>
              <a:gdLst>
                <a:gd name="T0" fmla="*/ 0 w 216"/>
                <a:gd name="T1" fmla="*/ 0 h 373"/>
                <a:gd name="T2" fmla="*/ 0 w 216"/>
                <a:gd name="T3" fmla="*/ 0 h 373"/>
                <a:gd name="T4" fmla="*/ 0 w 216"/>
                <a:gd name="T5" fmla="*/ 0 h 373"/>
                <a:gd name="T6" fmla="*/ 0 w 216"/>
                <a:gd name="T7" fmla="*/ 0 h 373"/>
                <a:gd name="T8" fmla="*/ 0 w 216"/>
                <a:gd name="T9" fmla="*/ 0 h 373"/>
                <a:gd name="T10" fmla="*/ 0 w 216"/>
                <a:gd name="T11" fmla="*/ 0 h 373"/>
                <a:gd name="T12" fmla="*/ 0 w 216"/>
                <a:gd name="T13" fmla="*/ 0 h 373"/>
                <a:gd name="T14" fmla="*/ 0 w 216"/>
                <a:gd name="T15" fmla="*/ 0 h 373"/>
                <a:gd name="T16" fmla="*/ 0 w 216"/>
                <a:gd name="T17" fmla="*/ 0 h 373"/>
                <a:gd name="T18" fmla="*/ 0 w 216"/>
                <a:gd name="T19" fmla="*/ 0 h 373"/>
                <a:gd name="T20" fmla="*/ 0 w 216"/>
                <a:gd name="T21" fmla="*/ 0 h 373"/>
                <a:gd name="T22" fmla="*/ 0 w 216"/>
                <a:gd name="T23" fmla="*/ 0 h 373"/>
                <a:gd name="T24" fmla="*/ 0 w 216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3"/>
                <a:gd name="T41" fmla="*/ 216 w 216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3">
                  <a:moveTo>
                    <a:pt x="29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6" y="373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4" name="AutoShape 215"/>
            <p:cNvSpPr>
              <a:spLocks noChangeArrowheads="1"/>
            </p:cNvSpPr>
            <p:nvPr/>
          </p:nvSpPr>
          <p:spPr bwMode="auto">
            <a:xfrm>
              <a:off x="2108" y="2808"/>
              <a:ext cx="2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5" name="AutoShape 216"/>
            <p:cNvSpPr>
              <a:spLocks noChangeArrowheads="1"/>
            </p:cNvSpPr>
            <p:nvPr/>
          </p:nvSpPr>
          <p:spPr bwMode="auto">
            <a:xfrm>
              <a:off x="2057" y="2808"/>
              <a:ext cx="44" cy="86"/>
            </a:xfrm>
            <a:custGeom>
              <a:avLst/>
              <a:gdLst>
                <a:gd name="T0" fmla="*/ 0 w 215"/>
                <a:gd name="T1" fmla="*/ 0 h 373"/>
                <a:gd name="T2" fmla="*/ 0 w 215"/>
                <a:gd name="T3" fmla="*/ 0 h 373"/>
                <a:gd name="T4" fmla="*/ 0 w 215"/>
                <a:gd name="T5" fmla="*/ 0 h 373"/>
                <a:gd name="T6" fmla="*/ 0 w 215"/>
                <a:gd name="T7" fmla="*/ 0 h 373"/>
                <a:gd name="T8" fmla="*/ 0 w 215"/>
                <a:gd name="T9" fmla="*/ 0 h 373"/>
                <a:gd name="T10" fmla="*/ 0 w 215"/>
                <a:gd name="T11" fmla="*/ 0 h 373"/>
                <a:gd name="T12" fmla="*/ 0 w 215"/>
                <a:gd name="T13" fmla="*/ 0 h 373"/>
                <a:gd name="T14" fmla="*/ 0 w 215"/>
                <a:gd name="T15" fmla="*/ 0 h 373"/>
                <a:gd name="T16" fmla="*/ 0 w 215"/>
                <a:gd name="T17" fmla="*/ 0 h 373"/>
                <a:gd name="T18" fmla="*/ 0 w 215"/>
                <a:gd name="T19" fmla="*/ 0 h 373"/>
                <a:gd name="T20" fmla="*/ 0 w 215"/>
                <a:gd name="T21" fmla="*/ 0 h 373"/>
                <a:gd name="T22" fmla="*/ 0 w 215"/>
                <a:gd name="T23" fmla="*/ 0 h 373"/>
                <a:gd name="T24" fmla="*/ 0 w 215"/>
                <a:gd name="T25" fmla="*/ 0 h 3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3"/>
                <a:gd name="T41" fmla="*/ 215 w 215"/>
                <a:gd name="T42" fmla="*/ 373 h 3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3">
                  <a:moveTo>
                    <a:pt x="28" y="217"/>
                  </a:moveTo>
                  <a:lnTo>
                    <a:pt x="186" y="217"/>
                  </a:lnTo>
                  <a:lnTo>
                    <a:pt x="186" y="344"/>
                  </a:lnTo>
                  <a:lnTo>
                    <a:pt x="29" y="344"/>
                  </a:lnTo>
                  <a:lnTo>
                    <a:pt x="0" y="373"/>
                  </a:lnTo>
                  <a:lnTo>
                    <a:pt x="215" y="373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9"/>
                  </a:lnTo>
                  <a:lnTo>
                    <a:pt x="186" y="29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6" name="AutoShape 217"/>
            <p:cNvSpPr>
              <a:spLocks noChangeArrowheads="1"/>
            </p:cNvSpPr>
            <p:nvPr/>
          </p:nvSpPr>
          <p:spPr bwMode="auto">
            <a:xfrm>
              <a:off x="2057" y="2808"/>
              <a:ext cx="4" cy="86"/>
            </a:xfrm>
            <a:custGeom>
              <a:avLst/>
              <a:gdLst>
                <a:gd name="T0" fmla="*/ 0 w 29"/>
                <a:gd name="T1" fmla="*/ 0 h 373"/>
                <a:gd name="T2" fmla="*/ 0 w 29"/>
                <a:gd name="T3" fmla="*/ 0 h 373"/>
                <a:gd name="T4" fmla="*/ 0 w 29"/>
                <a:gd name="T5" fmla="*/ 0 h 373"/>
                <a:gd name="T6" fmla="*/ 0 w 29"/>
                <a:gd name="T7" fmla="*/ 0 h 373"/>
                <a:gd name="T8" fmla="*/ 0 w 29"/>
                <a:gd name="T9" fmla="*/ 0 h 3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3"/>
                <a:gd name="T17" fmla="*/ 29 w 29"/>
                <a:gd name="T18" fmla="*/ 373 h 3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3">
                  <a:moveTo>
                    <a:pt x="29" y="29"/>
                  </a:moveTo>
                  <a:lnTo>
                    <a:pt x="29" y="344"/>
                  </a:lnTo>
                  <a:lnTo>
                    <a:pt x="0" y="373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7" name="AutoShape 218"/>
            <p:cNvSpPr>
              <a:spLocks noChangeArrowheads="1"/>
            </p:cNvSpPr>
            <p:nvPr/>
          </p:nvSpPr>
          <p:spPr bwMode="auto">
            <a:xfrm>
              <a:off x="2108" y="2918"/>
              <a:ext cx="39" cy="85"/>
            </a:xfrm>
            <a:custGeom>
              <a:avLst/>
              <a:gdLst>
                <a:gd name="T0" fmla="*/ 0 w 216"/>
                <a:gd name="T1" fmla="*/ 0 h 372"/>
                <a:gd name="T2" fmla="*/ 0 w 216"/>
                <a:gd name="T3" fmla="*/ 0 h 372"/>
                <a:gd name="T4" fmla="*/ 0 w 216"/>
                <a:gd name="T5" fmla="*/ 0 h 372"/>
                <a:gd name="T6" fmla="*/ 0 w 216"/>
                <a:gd name="T7" fmla="*/ 0 h 372"/>
                <a:gd name="T8" fmla="*/ 0 w 216"/>
                <a:gd name="T9" fmla="*/ 0 h 372"/>
                <a:gd name="T10" fmla="*/ 0 w 216"/>
                <a:gd name="T11" fmla="*/ 0 h 372"/>
                <a:gd name="T12" fmla="*/ 0 w 216"/>
                <a:gd name="T13" fmla="*/ 0 h 372"/>
                <a:gd name="T14" fmla="*/ 0 w 216"/>
                <a:gd name="T15" fmla="*/ 0 h 372"/>
                <a:gd name="T16" fmla="*/ 0 w 216"/>
                <a:gd name="T17" fmla="*/ 0 h 372"/>
                <a:gd name="T18" fmla="*/ 0 w 216"/>
                <a:gd name="T19" fmla="*/ 0 h 372"/>
                <a:gd name="T20" fmla="*/ 0 w 216"/>
                <a:gd name="T21" fmla="*/ 0 h 372"/>
                <a:gd name="T22" fmla="*/ 0 w 216"/>
                <a:gd name="T23" fmla="*/ 0 h 372"/>
                <a:gd name="T24" fmla="*/ 0 w 216"/>
                <a:gd name="T25" fmla="*/ 0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6"/>
                <a:gd name="T40" fmla="*/ 0 h 372"/>
                <a:gd name="T41" fmla="*/ 216 w 216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6" h="372">
                  <a:moveTo>
                    <a:pt x="29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6" y="372"/>
                  </a:lnTo>
                  <a:lnTo>
                    <a:pt x="216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9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8" name="AutoShape 219"/>
            <p:cNvSpPr>
              <a:spLocks noChangeArrowheads="1"/>
            </p:cNvSpPr>
            <p:nvPr/>
          </p:nvSpPr>
          <p:spPr bwMode="auto">
            <a:xfrm>
              <a:off x="2108" y="2918"/>
              <a:ext cx="2" cy="85"/>
            </a:xfrm>
            <a:custGeom>
              <a:avLst/>
              <a:gdLst>
                <a:gd name="T0" fmla="*/ 0 w 29"/>
                <a:gd name="T1" fmla="*/ 0 h 372"/>
                <a:gd name="T2" fmla="*/ 0 w 29"/>
                <a:gd name="T3" fmla="*/ 0 h 372"/>
                <a:gd name="T4" fmla="*/ 0 w 29"/>
                <a:gd name="T5" fmla="*/ 0 h 372"/>
                <a:gd name="T6" fmla="*/ 0 w 29"/>
                <a:gd name="T7" fmla="*/ 0 h 372"/>
                <a:gd name="T8" fmla="*/ 0 w 29"/>
                <a:gd name="T9" fmla="*/ 0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19" name="AutoShape 220"/>
            <p:cNvSpPr>
              <a:spLocks noChangeArrowheads="1"/>
            </p:cNvSpPr>
            <p:nvPr/>
          </p:nvSpPr>
          <p:spPr bwMode="auto">
            <a:xfrm>
              <a:off x="2057" y="2918"/>
              <a:ext cx="44" cy="85"/>
            </a:xfrm>
            <a:custGeom>
              <a:avLst/>
              <a:gdLst>
                <a:gd name="T0" fmla="*/ 0 w 215"/>
                <a:gd name="T1" fmla="*/ 0 h 372"/>
                <a:gd name="T2" fmla="*/ 0 w 215"/>
                <a:gd name="T3" fmla="*/ 0 h 372"/>
                <a:gd name="T4" fmla="*/ 0 w 215"/>
                <a:gd name="T5" fmla="*/ 0 h 372"/>
                <a:gd name="T6" fmla="*/ 0 w 215"/>
                <a:gd name="T7" fmla="*/ 0 h 372"/>
                <a:gd name="T8" fmla="*/ 0 w 215"/>
                <a:gd name="T9" fmla="*/ 0 h 372"/>
                <a:gd name="T10" fmla="*/ 0 w 215"/>
                <a:gd name="T11" fmla="*/ 0 h 372"/>
                <a:gd name="T12" fmla="*/ 0 w 215"/>
                <a:gd name="T13" fmla="*/ 0 h 372"/>
                <a:gd name="T14" fmla="*/ 0 w 215"/>
                <a:gd name="T15" fmla="*/ 0 h 372"/>
                <a:gd name="T16" fmla="*/ 0 w 215"/>
                <a:gd name="T17" fmla="*/ 0 h 372"/>
                <a:gd name="T18" fmla="*/ 0 w 215"/>
                <a:gd name="T19" fmla="*/ 0 h 372"/>
                <a:gd name="T20" fmla="*/ 0 w 215"/>
                <a:gd name="T21" fmla="*/ 0 h 372"/>
                <a:gd name="T22" fmla="*/ 0 w 215"/>
                <a:gd name="T23" fmla="*/ 0 h 372"/>
                <a:gd name="T24" fmla="*/ 0 w 215"/>
                <a:gd name="T25" fmla="*/ 0 h 3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5"/>
                <a:gd name="T40" fmla="*/ 0 h 372"/>
                <a:gd name="T41" fmla="*/ 215 w 215"/>
                <a:gd name="T42" fmla="*/ 372 h 3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5" h="372">
                  <a:moveTo>
                    <a:pt x="28" y="217"/>
                  </a:moveTo>
                  <a:lnTo>
                    <a:pt x="186" y="217"/>
                  </a:lnTo>
                  <a:lnTo>
                    <a:pt x="186" y="343"/>
                  </a:lnTo>
                  <a:lnTo>
                    <a:pt x="29" y="343"/>
                  </a:lnTo>
                  <a:lnTo>
                    <a:pt x="0" y="372"/>
                  </a:lnTo>
                  <a:lnTo>
                    <a:pt x="215" y="372"/>
                  </a:lnTo>
                  <a:lnTo>
                    <a:pt x="215" y="0"/>
                  </a:lnTo>
                  <a:lnTo>
                    <a:pt x="0" y="0"/>
                  </a:lnTo>
                  <a:lnTo>
                    <a:pt x="29" y="27"/>
                  </a:lnTo>
                  <a:lnTo>
                    <a:pt x="186" y="27"/>
                  </a:lnTo>
                  <a:lnTo>
                    <a:pt x="186" y="171"/>
                  </a:lnTo>
                  <a:lnTo>
                    <a:pt x="29" y="171"/>
                  </a:lnTo>
                  <a:lnTo>
                    <a:pt x="28" y="21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20" name="AutoShape 221"/>
            <p:cNvSpPr>
              <a:spLocks noChangeArrowheads="1"/>
            </p:cNvSpPr>
            <p:nvPr/>
          </p:nvSpPr>
          <p:spPr bwMode="auto">
            <a:xfrm>
              <a:off x="2057" y="2918"/>
              <a:ext cx="4" cy="85"/>
            </a:xfrm>
            <a:custGeom>
              <a:avLst/>
              <a:gdLst>
                <a:gd name="T0" fmla="*/ 0 w 29"/>
                <a:gd name="T1" fmla="*/ 0 h 372"/>
                <a:gd name="T2" fmla="*/ 0 w 29"/>
                <a:gd name="T3" fmla="*/ 0 h 372"/>
                <a:gd name="T4" fmla="*/ 0 w 29"/>
                <a:gd name="T5" fmla="*/ 0 h 372"/>
                <a:gd name="T6" fmla="*/ 0 w 29"/>
                <a:gd name="T7" fmla="*/ 0 h 372"/>
                <a:gd name="T8" fmla="*/ 0 w 29"/>
                <a:gd name="T9" fmla="*/ 0 h 3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372"/>
                <a:gd name="T17" fmla="*/ 29 w 29"/>
                <a:gd name="T18" fmla="*/ 372 h 3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372">
                  <a:moveTo>
                    <a:pt x="29" y="27"/>
                  </a:moveTo>
                  <a:lnTo>
                    <a:pt x="29" y="343"/>
                  </a:lnTo>
                  <a:lnTo>
                    <a:pt x="0" y="372"/>
                  </a:lnTo>
                  <a:lnTo>
                    <a:pt x="0" y="0"/>
                  </a:lnTo>
                  <a:lnTo>
                    <a:pt x="29" y="27"/>
                  </a:lnTo>
                  <a:close/>
                </a:path>
              </a:pathLst>
            </a:cu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  <p:sp>
          <p:nvSpPr>
            <p:cNvPr id="121" name="Rectangle 222"/>
            <p:cNvSpPr>
              <a:spLocks noChangeArrowheads="1"/>
            </p:cNvSpPr>
            <p:nvPr/>
          </p:nvSpPr>
          <p:spPr bwMode="auto">
            <a:xfrm>
              <a:off x="2215" y="2851"/>
              <a:ext cx="42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2" name="Rectangle 223"/>
            <p:cNvSpPr>
              <a:spLocks noChangeArrowheads="1"/>
            </p:cNvSpPr>
            <p:nvPr/>
          </p:nvSpPr>
          <p:spPr bwMode="auto">
            <a:xfrm>
              <a:off x="2269" y="2851"/>
              <a:ext cx="41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Rectangle 224"/>
            <p:cNvSpPr>
              <a:spLocks noChangeArrowheads="1"/>
            </p:cNvSpPr>
            <p:nvPr/>
          </p:nvSpPr>
          <p:spPr bwMode="auto">
            <a:xfrm>
              <a:off x="2324" y="2851"/>
              <a:ext cx="33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Rectangle 225"/>
            <p:cNvSpPr>
              <a:spLocks noChangeArrowheads="1"/>
            </p:cNvSpPr>
            <p:nvPr/>
          </p:nvSpPr>
          <p:spPr bwMode="auto">
            <a:xfrm>
              <a:off x="2163" y="2851"/>
              <a:ext cx="35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Rectangle 226"/>
            <p:cNvSpPr>
              <a:spLocks noChangeArrowheads="1"/>
            </p:cNvSpPr>
            <p:nvPr/>
          </p:nvSpPr>
          <p:spPr bwMode="auto">
            <a:xfrm>
              <a:off x="2108" y="2851"/>
              <a:ext cx="39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6" name="Rectangle 227"/>
            <p:cNvSpPr>
              <a:spLocks noChangeArrowheads="1"/>
            </p:cNvSpPr>
            <p:nvPr/>
          </p:nvSpPr>
          <p:spPr bwMode="auto">
            <a:xfrm>
              <a:off x="2057" y="2851"/>
              <a:ext cx="44" cy="3"/>
            </a:xfrm>
            <a:prstGeom prst="rect">
              <a:avLst/>
            </a:prstGeom>
            <a:solidFill>
              <a:srgbClr val="FFE5B7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pPr algn="ctr" defTabSz="1722683">
                <a:lnSpc>
                  <a:spcPct val="62000"/>
                </a:lnSpc>
                <a:spcBef>
                  <a:spcPct val="50000"/>
                </a:spcBef>
                <a:buClr>
                  <a:srgbClr val="000000"/>
                </a:buClr>
                <a:buSzPct val="100000"/>
              </a:pPr>
              <a:endPara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7" name="AutoShape 228"/>
            <p:cNvSpPr>
              <a:spLocks noChangeArrowheads="1"/>
            </p:cNvSpPr>
            <p:nvPr/>
          </p:nvSpPr>
          <p:spPr bwMode="auto">
            <a:xfrm>
              <a:off x="2150" y="2813"/>
              <a:ext cx="4" cy="8"/>
            </a:xfrm>
            <a:custGeom>
              <a:avLst/>
              <a:gdLst>
                <a:gd name="T0" fmla="*/ 0 w 37"/>
                <a:gd name="T1" fmla="*/ 0 h 38"/>
                <a:gd name="T2" fmla="*/ 0 w 37"/>
                <a:gd name="T3" fmla="*/ 0 h 38"/>
                <a:gd name="T4" fmla="*/ 0 w 37"/>
                <a:gd name="T5" fmla="*/ 0 h 38"/>
                <a:gd name="T6" fmla="*/ 0 w 37"/>
                <a:gd name="T7" fmla="*/ 0 h 38"/>
                <a:gd name="T8" fmla="*/ 0 w 37"/>
                <a:gd name="T9" fmla="*/ 0 h 38"/>
                <a:gd name="T10" fmla="*/ 0 w 37"/>
                <a:gd name="T11" fmla="*/ 0 h 38"/>
                <a:gd name="T12" fmla="*/ 0 w 37"/>
                <a:gd name="T13" fmla="*/ 0 h 38"/>
                <a:gd name="T14" fmla="*/ 0 w 37"/>
                <a:gd name="T15" fmla="*/ 0 h 38"/>
                <a:gd name="T16" fmla="*/ 0 w 37"/>
                <a:gd name="T17" fmla="*/ 0 h 38"/>
                <a:gd name="T18" fmla="*/ 0 w 37"/>
                <a:gd name="T19" fmla="*/ 0 h 38"/>
                <a:gd name="T20" fmla="*/ 0 w 37"/>
                <a:gd name="T21" fmla="*/ 0 h 38"/>
                <a:gd name="T22" fmla="*/ 0 w 37"/>
                <a:gd name="T23" fmla="*/ 0 h 38"/>
                <a:gd name="T24" fmla="*/ 0 w 37"/>
                <a:gd name="T25" fmla="*/ 0 h 38"/>
                <a:gd name="T26" fmla="*/ 0 w 37"/>
                <a:gd name="T27" fmla="*/ 0 h 38"/>
                <a:gd name="T28" fmla="*/ 0 w 37"/>
                <a:gd name="T29" fmla="*/ 0 h 38"/>
                <a:gd name="T30" fmla="*/ 0 w 37"/>
                <a:gd name="T31" fmla="*/ 0 h 38"/>
                <a:gd name="T32" fmla="*/ 0 w 37"/>
                <a:gd name="T33" fmla="*/ 0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7"/>
                <a:gd name="T52" fmla="*/ 0 h 38"/>
                <a:gd name="T53" fmla="*/ 37 w 37"/>
                <a:gd name="T54" fmla="*/ 38 h 3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7" h="38">
                  <a:moveTo>
                    <a:pt x="19" y="38"/>
                  </a:moveTo>
                  <a:lnTo>
                    <a:pt x="26" y="36"/>
                  </a:lnTo>
                  <a:lnTo>
                    <a:pt x="32" y="32"/>
                  </a:lnTo>
                  <a:lnTo>
                    <a:pt x="36" y="25"/>
                  </a:lnTo>
                  <a:lnTo>
                    <a:pt x="37" y="19"/>
                  </a:lnTo>
                  <a:lnTo>
                    <a:pt x="36" y="12"/>
                  </a:lnTo>
                  <a:lnTo>
                    <a:pt x="32" y="5"/>
                  </a:lnTo>
                  <a:lnTo>
                    <a:pt x="26" y="1"/>
                  </a:lnTo>
                  <a:lnTo>
                    <a:pt x="19" y="0"/>
                  </a:lnTo>
                  <a:lnTo>
                    <a:pt x="12" y="1"/>
                  </a:lnTo>
                  <a:lnTo>
                    <a:pt x="6" y="5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2" y="25"/>
                  </a:lnTo>
                  <a:lnTo>
                    <a:pt x="6" y="32"/>
                  </a:lnTo>
                  <a:lnTo>
                    <a:pt x="12" y="36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lIns="250709" tIns="125359" rIns="250709" bIns="125359" anchor="ctr"/>
            <a:lstStyle/>
            <a:p>
              <a:endParaRPr lang="ru-RU"/>
            </a:p>
          </p:txBody>
        </p:sp>
      </p:grpSp>
      <p:cxnSp>
        <p:nvCxnSpPr>
          <p:cNvPr id="4" name="Прямая со стрелкой 3"/>
          <p:cNvCxnSpPr/>
          <p:nvPr/>
        </p:nvCxnSpPr>
        <p:spPr>
          <a:xfrm flipH="1">
            <a:off x="435550" y="3432680"/>
            <a:ext cx="4313794" cy="2336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endCxn id="73" idx="2"/>
          </p:cNvCxnSpPr>
          <p:nvPr/>
        </p:nvCxnSpPr>
        <p:spPr>
          <a:xfrm flipH="1">
            <a:off x="270981" y="3201671"/>
            <a:ext cx="3993845" cy="927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endCxn id="77" idx="3"/>
          </p:cNvCxnSpPr>
          <p:nvPr/>
        </p:nvCxnSpPr>
        <p:spPr>
          <a:xfrm flipH="1">
            <a:off x="602778" y="3437779"/>
            <a:ext cx="4087141" cy="77042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/>
          <p:cNvSpPr/>
          <p:nvPr/>
        </p:nvSpPr>
        <p:spPr>
          <a:xfrm>
            <a:off x="1367238" y="4581128"/>
            <a:ext cx="3019058" cy="893944"/>
          </a:xfrm>
          <a:prstGeom prst="rect">
            <a:avLst/>
          </a:prstGeom>
          <a:ln w="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b="1" u="sng" dirty="0" smtClean="0">
                <a:latin typeface="Times New Roman" pitchFamily="18" charset="0"/>
                <a:cs typeface="Times New Roman" pitchFamily="18" charset="0"/>
              </a:rPr>
              <a:t>И.О. начальника ОМВД РД по Кайтагскому району</a:t>
            </a:r>
          </a:p>
          <a:p>
            <a:r>
              <a:rPr lang="ru-RU" sz="1000" b="1" u="sng" dirty="0" smtClean="0">
                <a:latin typeface="Times New Roman" pitchFamily="18" charset="0"/>
                <a:cs typeface="Times New Roman" pitchFamily="18" charset="0"/>
              </a:rPr>
              <a:t>п\п-к </a:t>
            </a:r>
            <a:r>
              <a:rPr lang="ru-RU" sz="1000" b="1" u="sng" dirty="0" err="1" smtClean="0">
                <a:latin typeface="Times New Roman" pitchFamily="18" charset="0"/>
                <a:cs typeface="Times New Roman" pitchFamily="18" charset="0"/>
              </a:rPr>
              <a:t>Абдухаликов</a:t>
            </a:r>
            <a:endParaRPr lang="ru-RU" sz="10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_____________________________</a:t>
            </a:r>
          </a:p>
          <a:p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Дежурная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часть –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02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расположения объекта на местности)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Рашид\Нужное\Новая папка\Родниковая СОШ\img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600" y="1283038"/>
            <a:ext cx="6593743" cy="501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эвакуации)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Рашид\Нужное\Новая папка\Родниковая СОШ\DSC_11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10" t="21585" r="22320" b="23044"/>
          <a:stretch/>
        </p:blipFill>
        <p:spPr bwMode="auto">
          <a:xfrm>
            <a:off x="131958" y="1139613"/>
            <a:ext cx="9429554" cy="531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чердака объекта)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 rot="5400000">
            <a:off x="49894" y="2414328"/>
            <a:ext cx="5328594" cy="2893441"/>
            <a:chOff x="2513013" y="3216275"/>
            <a:chExt cx="7945437" cy="4387850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2513013" y="3216275"/>
              <a:ext cx="7945437" cy="438626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1" name="Группа 109"/>
            <p:cNvGrpSpPr>
              <a:grpSpLocks/>
            </p:cNvGrpSpPr>
            <p:nvPr/>
          </p:nvGrpSpPr>
          <p:grpSpPr bwMode="auto">
            <a:xfrm>
              <a:off x="2514599" y="3217863"/>
              <a:ext cx="7918461" cy="4386262"/>
              <a:chOff x="11012486" y="4158877"/>
              <a:chExt cx="715985" cy="324038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 rot="16200000" flipH="1">
                <a:off x="11370478" y="4161182"/>
                <a:ext cx="0" cy="31435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flipV="1">
                <a:off x="11527657" y="4158877"/>
                <a:ext cx="200813" cy="159482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5" name="Прямая соединительная линия 24"/>
              <p:cNvCxnSpPr/>
              <p:nvPr/>
            </p:nvCxnSpPr>
            <p:spPr>
              <a:xfrm flipH="1" flipV="1">
                <a:off x="11527656" y="4318360"/>
                <a:ext cx="200815" cy="16455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6" name="Прямая соединительная линия 25"/>
              <p:cNvCxnSpPr/>
              <p:nvPr/>
            </p:nvCxnSpPr>
            <p:spPr>
              <a:xfrm flipH="1" flipV="1">
                <a:off x="11012487" y="4158877"/>
                <a:ext cx="200814" cy="159483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 flipV="1">
                <a:off x="11012486" y="4318359"/>
                <a:ext cx="200815" cy="164555"/>
              </a:xfrm>
              <a:prstGeom prst="line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</p:grpSp>
      <p:pic>
        <p:nvPicPr>
          <p:cNvPr id="12" name="Рисунок 11" descr="001.jpg"/>
          <p:cNvPicPr>
            <a:picLocks noChangeAspect="1"/>
          </p:cNvPicPr>
          <p:nvPr/>
        </p:nvPicPr>
        <p:blipFill rotWithShape="1">
          <a:blip r:embed="rId2" cstate="print"/>
          <a:srcRect l="6821" t="3848" r="5751"/>
          <a:stretch/>
        </p:blipFill>
        <p:spPr>
          <a:xfrm>
            <a:off x="4680377" y="1198299"/>
            <a:ext cx="4171883" cy="52795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337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63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600682"/>
              </p:ext>
            </p:extLst>
          </p:nvPr>
        </p:nvGraphicFramePr>
        <p:xfrm>
          <a:off x="93665" y="998538"/>
          <a:ext cx="9720263" cy="5795962"/>
        </p:xfrm>
        <a:graphic>
          <a:graphicData uri="http://schemas.openxmlformats.org/drawingml/2006/table">
            <a:tbl>
              <a:tblPr/>
              <a:tblGrid>
                <a:gridCol w="610865"/>
                <a:gridCol w="5692928"/>
                <a:gridCol w="3416470"/>
              </a:tblGrid>
              <a:tr h="6343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406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здания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6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огнестойкости здания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степень огнестойкости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7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находящихся людей в здании: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дневное время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ночное время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чел. 211; детей 180 чел.;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чел. 3;</a:t>
                      </a:r>
                    </a:p>
                  </a:txBody>
                  <a:tcPr marL="99052" marR="99052" marT="45711" marB="457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73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и конструктивные особенности здания: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этажность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высота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(геометрические)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подвала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чердака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тех. этажа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этажное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* 22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28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конструкции: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Наружные стены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мин. (потеря огнестойкости)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мин. (потеря несущей 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2" marR="9905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74009"/>
              </p:ext>
            </p:extLst>
          </p:nvPr>
        </p:nvGraphicFramePr>
        <p:xfrm>
          <a:off x="96097" y="999399"/>
          <a:ext cx="9713460" cy="5765920"/>
        </p:xfrm>
        <a:graphic>
          <a:graphicData uri="http://schemas.openxmlformats.org/drawingml/2006/table">
            <a:tbl>
              <a:tblPr/>
              <a:tblGrid>
                <a:gridCol w="608432"/>
                <a:gridCol w="5688632"/>
                <a:gridCol w="3416396"/>
              </a:tblGrid>
              <a:tr h="629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</a:p>
                  </a:txBody>
                  <a:tcPr marL="70761" marR="70761" marT="32652" marB="32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70761" marR="70761" marT="32652" marB="32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70761" marR="70761" marT="32652" marB="32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100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5.1.5</a:t>
                      </a:r>
                    </a:p>
                  </a:txBody>
                  <a:tcPr marL="70761" marR="70761" marT="32652" marB="32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marL="70761" marR="70761" marT="32652" marB="32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целостнотсти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целостнотсти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70761" marR="70761" marT="32652" marB="32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35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761" marR="70761" marT="32652" marB="32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материалы: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</a:txBody>
                  <a:tcPr marL="70761" marR="70761" marT="32652" marB="326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умеренногорючие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умереннораспространяемые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761" marR="70761" marT="32652" marB="3265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435609"/>
              </p:ext>
            </p:extLst>
          </p:nvPr>
        </p:nvGraphicFramePr>
        <p:xfrm>
          <a:off x="71946" y="987912"/>
          <a:ext cx="9753323" cy="5810553"/>
        </p:xfrm>
        <a:graphic>
          <a:graphicData uri="http://schemas.openxmlformats.org/drawingml/2006/table">
            <a:tbl>
              <a:tblPr/>
              <a:tblGrid>
                <a:gridCol w="612832"/>
                <a:gridCol w="5730943"/>
                <a:gridCol w="3409548"/>
              </a:tblGrid>
              <a:tr h="6539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</a:p>
                  </a:txBody>
                  <a:tcPr marL="99057" marR="99057"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99057" marR="99057"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99057" marR="99057"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206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5.2.4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нормальногорючие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умереннораспространяющие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умеренноопасные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99057" marR="99057" marT="45714" marB="4571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3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и вид противопожарных преград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3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Пути эвакуации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Дверные и оконные проемы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0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Места отключения электроэнергии, вентиляции, дымоудаления.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 от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электрощитовой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 есть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0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элементы опасности для людей при пожаре.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Отравление СО и продуктами разложения, воздействие высокой температуры, обрушение конструкций.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167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10.4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Противопожарное водоснабжение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пожарных водоемов, их емкость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пожарный водопровод, его вид, расход воды;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гидрантов;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наличие и количество внутренних пожарных кранов;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</a:txBody>
                  <a:tcPr marL="99057" marR="99057"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701142"/>
              </p:ext>
            </p:extLst>
          </p:nvPr>
        </p:nvGraphicFramePr>
        <p:xfrm>
          <a:off x="63852" y="989347"/>
          <a:ext cx="9777600" cy="2662867"/>
        </p:xfrm>
        <a:graphic>
          <a:graphicData uri="http://schemas.openxmlformats.org/drawingml/2006/table">
            <a:tbl>
              <a:tblPr/>
              <a:tblGrid>
                <a:gridCol w="610356"/>
                <a:gridCol w="5686584"/>
                <a:gridCol w="3480660"/>
              </a:tblGrid>
              <a:tr h="6394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</a:p>
                  </a:txBody>
                  <a:tcPr marL="99057" marR="99057" marT="45690" marB="456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99057" marR="99057" marT="45690" marB="456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99057" marR="99057" marT="45690" marB="456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90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-тип соединения и диаметр внутренних пожарных кранов;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требуемый расход воды на нужды пожаротушения: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способы подачи воды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 л/с.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автоцистерны: с установкой на ПГ- расстояние 50 м.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01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 с наличием взрывоопасных веществ и материалов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465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устройств автоматического пожаротушения и автоматической пожарной сигнализации </a:t>
                      </a: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Автоматическая пожарная сигнализация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«Гранит – 5».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Сигнал выведен на улицу и передается в ПЧ-15.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57" marR="99057" marT="45690" marB="456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98" name="Group 26"/>
          <p:cNvGraphicFramePr>
            <a:graphicFrameLocks noGrp="1"/>
          </p:cNvGraphicFramePr>
          <p:nvPr/>
        </p:nvGraphicFramePr>
        <p:xfrm>
          <a:off x="309563" y="957036"/>
          <a:ext cx="9286875" cy="3147059"/>
        </p:xfrm>
        <a:graphic>
          <a:graphicData uri="http://schemas.openxmlformats.org/drawingml/2006/table">
            <a:tbl>
              <a:tblPr/>
              <a:tblGrid>
                <a:gridCol w="773906"/>
                <a:gridCol w="4809275"/>
                <a:gridCol w="3703694"/>
              </a:tblGrid>
              <a:tr h="649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alt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alt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99060" marR="9906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99060" marR="99060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646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Текущее состояние здания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исправном состоянии(нуждается в капитальном ремонте)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Капитальное ограждение территории здания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Наличие металлических входных дверей в здании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отсутствуют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79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19.1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Физическая охрана здания или каждого корпуса (частное охранное предприятие или отдел вневедомственной охраны)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Видеонаблюдение территории и помещений для здания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отсутствует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имеется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4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эвакуационных путей и выходов в здании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соответствует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прибытия ближайшего пожарного подразделения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</a:t>
                      </a:r>
                    </a:p>
                  </a:txBody>
                  <a:tcPr marL="99060" marR="99060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492" name="Text Box 65"/>
          <p:cNvSpPr txBox="1">
            <a:spLocks noChangeArrowheads="1"/>
          </p:cNvSpPr>
          <p:nvPr/>
        </p:nvSpPr>
        <p:spPr bwMode="auto">
          <a:xfrm>
            <a:off x="9305302" y="0"/>
            <a:ext cx="497227" cy="222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409" tIns="34205" rIns="68409" bIns="34205">
            <a:spAutoFit/>
          </a:bodyPr>
          <a:lstStyle/>
          <a:p>
            <a:pPr defTabSz="957341"/>
            <a:r>
              <a:rPr lang="ru-RU" sz="1000" b="1" dirty="0"/>
              <a:t>п. 3.5.</a:t>
            </a:r>
          </a:p>
        </p:txBody>
      </p:sp>
      <p:sp>
        <p:nvSpPr>
          <p:cNvPr id="19493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82628" tIns="41315" rIns="82628" bIns="41315" anchor="ctr"/>
          <a:lstStyle/>
          <a:p>
            <a:pPr algn="ctr" eaLnBrk="1" hangingPunct="1">
              <a:lnSpc>
                <a:spcPct val="80000"/>
              </a:lnSpc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ПАСПОРТ ОБЪЕКТА МИНИСТЕРСТВА ОБАЗОВАНИЯ И НАУКИ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РД</a:t>
            </a:r>
          </a:p>
          <a:p>
            <a:pPr algn="ctr">
              <a:lnSpc>
                <a:spcPct val="80000"/>
              </a:lnSpc>
            </a:pPr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>
              <a:lnSpc>
                <a:spcPct val="80000"/>
              </a:lnSpc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ru-RU" sz="1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Оперативно-технические характеристики объекта)</a:t>
            </a:r>
          </a:p>
        </p:txBody>
      </p:sp>
    </p:spTree>
    <p:extLst>
      <p:ext uri="{BB962C8B-B14F-4D97-AF65-F5344CB8AC3E}">
        <p14:creationId xmlns:p14="http://schemas.microsoft.com/office/powerpoint/2010/main" val="377372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5480942"/>
              </p:ext>
            </p:extLst>
          </p:nvPr>
        </p:nvGraphicFramePr>
        <p:xfrm>
          <a:off x="128590" y="1021717"/>
          <a:ext cx="9648825" cy="5331689"/>
        </p:xfrm>
        <a:graphic>
          <a:graphicData uri="http://schemas.openxmlformats.org/drawingml/2006/table">
            <a:tbl>
              <a:tblPr/>
              <a:tblGrid>
                <a:gridCol w="602975"/>
                <a:gridCol w="2187311"/>
                <a:gridCol w="3178436"/>
                <a:gridCol w="3680103"/>
              </a:tblGrid>
              <a:tr h="528409">
                <a:tc>
                  <a:txBody>
                    <a:bodyPr/>
                    <a:lstStyle/>
                    <a:p>
                      <a:pPr marL="79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79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ПРОВЕРКИ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ПРОВЕРЯЮЩИЙ ОРГАН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ВЫНЕСЕННОЕ РЕШЕНИЕ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539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27.02.2017 (Плановая)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ОНД по 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Кайтагскому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району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Рассмотрена и обследована документация  МКОУ «Родниковой СОШ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». </a:t>
                      </a:r>
                    </a:p>
                    <a:p>
                      <a:pPr marL="0" marR="0" lvl="0" indent="-3175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Предписание: поменять электропроводку, заменить противопожарный щит , провести огнезащитную обработку деревянных конструкций, ремонт пожарной сигнализаций, приобрести 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огнетущители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12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15.03.2017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Федеральная служба по 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Роспотребнадзору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Рассмотрена и обследована документация  МКОУ «Родниковой СОШ». 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Предписания: строительство пищеблока, туалета, приобрести мебель для учащихся младших классов, дорожки из бетона на </a:t>
                      </a: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территории школы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44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365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339">
                <a:tc>
                  <a:txBody>
                    <a:bodyPr/>
                    <a:lstStyle/>
                    <a:p>
                      <a:pPr marL="444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5339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4206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16" marR="27516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endParaRPr lang="ru-RU" sz="1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(лист учёта проверки надзорными органами)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6803"/>
            <a:ext cx="9906000" cy="89920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592" tIns="41297" rIns="82592" bIns="41297" anchor="ctr"/>
          <a:lstStyle>
            <a:lvl1pPr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5430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5430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ПАСПОРТ ОБЪЕКТА МИНИСТЕРСТВА ОБРАЗОВАНИЯ РД</a:t>
            </a:r>
          </a:p>
          <a:p>
            <a:pPr algn="ctr" eaLnBrk="1" hangingPunct="1"/>
            <a:r>
              <a:rPr lang="ru-RU" sz="15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общеобразовательное учреждение «Родниковая средняя общеобразовательная школа»</a:t>
            </a:r>
          </a:p>
          <a:p>
            <a:pPr algn="ctr" eaLnBrk="1" hangingPunct="1"/>
            <a:endParaRPr lang="ru-RU" sz="1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sz="1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(декларация о пожарной безопасности)</a:t>
            </a:r>
            <a:endParaRPr lang="ru-RU" sz="15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5" y="1052736"/>
            <a:ext cx="4000171" cy="56193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400" y="975142"/>
            <a:ext cx="4388104" cy="57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4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3661</TotalTime>
  <Words>1037</Words>
  <Application>Microsoft Office PowerPoint</Application>
  <PresentationFormat>Лист A4 (210x297 мм)</PresentationFormat>
  <Paragraphs>340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МЧС</dc:creator>
  <cp:lastModifiedBy>патимат</cp:lastModifiedBy>
  <cp:revision>299</cp:revision>
  <dcterms:modified xsi:type="dcterms:W3CDTF">2017-10-20T07:14:44Z</dcterms:modified>
</cp:coreProperties>
</file>