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70" r:id="rId10"/>
    <p:sldId id="265" r:id="rId11"/>
    <p:sldId id="266" r:id="rId12"/>
    <p:sldId id="267" r:id="rId13"/>
    <p:sldId id="268" r:id="rId14"/>
    <p:sldId id="269" r:id="rId15"/>
    <p:sldId id="272" r:id="rId16"/>
    <p:sldId id="273" r:id="rId17"/>
    <p:sldId id="274" r:id="rId18"/>
    <p:sldId id="276" r:id="rId19"/>
    <p:sldId id="277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0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12.12.2017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12.12.2017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Объект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Объект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Объект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Объект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12.12.2017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FF0000"/>
                </a:solidFill>
              </a:rPr>
              <a:t>Разгадай кроссворд</a:t>
            </a:r>
            <a:endParaRPr lang="ru-RU" sz="4000" dirty="0">
              <a:solidFill>
                <a:srgbClr val="FF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082043800"/>
              </p:ext>
            </p:extLst>
          </p:nvPr>
        </p:nvGraphicFramePr>
        <p:xfrm>
          <a:off x="1717216" y="1508724"/>
          <a:ext cx="5709568" cy="4819015"/>
        </p:xfrm>
        <a:graphic>
          <a:graphicData uri="http://schemas.openxmlformats.org/drawingml/2006/table">
            <a:tbl>
              <a:tblPr firstRow="1" firstCol="1" bandRow="1"/>
              <a:tblGrid>
                <a:gridCol w="350170"/>
                <a:gridCol w="377815"/>
                <a:gridCol w="93980"/>
                <a:gridCol w="276450"/>
                <a:gridCol w="93980"/>
                <a:gridCol w="276450"/>
                <a:gridCol w="345869"/>
                <a:gridCol w="93980"/>
                <a:gridCol w="341569"/>
                <a:gridCol w="345869"/>
                <a:gridCol w="346484"/>
                <a:gridCol w="345869"/>
                <a:gridCol w="345869"/>
                <a:gridCol w="345869"/>
                <a:gridCol w="345869"/>
                <a:gridCol w="345869"/>
                <a:gridCol w="345869"/>
                <a:gridCol w="345869"/>
                <a:gridCol w="345869"/>
              </a:tblGrid>
              <a:tr h="236855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7505"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  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862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0375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3817"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90293">
                <a:tc grid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717675" y="160178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356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16632"/>
            <a:ext cx="8229600" cy="1252728"/>
          </a:xfrm>
          <a:solidFill>
            <a:srgbClr val="0070C0"/>
          </a:solidFill>
          <a:ln>
            <a:solidFill>
              <a:srgbClr val="0070C0"/>
            </a:solidFill>
          </a:ln>
        </p:spPr>
        <p:txBody>
          <a:bodyPr/>
          <a:lstStyle/>
          <a:p>
            <a:r>
              <a:rPr lang="ru-RU" sz="6000" dirty="0" smtClean="0">
                <a:solidFill>
                  <a:srgbClr val="FF0000"/>
                </a:solidFill>
              </a:rPr>
              <a:t>конституция  </a:t>
            </a:r>
            <a:r>
              <a:rPr lang="ru-RU" dirty="0" smtClean="0"/>
              <a:t>          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5362" name="Picture 2" descr="D:\Рабочий стол\219158898_580caad5e76cba2dbf5dcab2b4d2fd20_8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84784"/>
            <a:ext cx="8568951" cy="5498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39307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C00000"/>
                </a:solidFill>
              </a:rPr>
              <a:t>Цели урока :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ознакомить </a:t>
            </a:r>
            <a:r>
              <a:rPr lang="ru-RU" dirty="0"/>
              <a:t>с содержанием конституции , основными  международными документами , защищающими права человека; с историей конституционного развития России; с основными правами и конституционными обязанностями граждан; с понятием «правовой статус человека</a:t>
            </a:r>
            <a:r>
              <a:rPr lang="ru-RU" dirty="0" smtClean="0"/>
              <a:t>».</a:t>
            </a:r>
            <a:endParaRPr lang="ru-RU" dirty="0"/>
          </a:p>
          <a:p>
            <a:r>
              <a:rPr lang="ru-RU" dirty="0"/>
              <a:t>Учить работать по составлению презентации, работать с первоисточником, выделять </a:t>
            </a:r>
            <a:r>
              <a:rPr lang="ru-RU" dirty="0" smtClean="0"/>
              <a:t>главное</a:t>
            </a:r>
            <a:r>
              <a:rPr lang="ru-RU" dirty="0"/>
              <a:t>.</a:t>
            </a:r>
            <a:endParaRPr lang="ru-RU" dirty="0"/>
          </a:p>
          <a:p>
            <a:r>
              <a:rPr lang="ru-RU" dirty="0"/>
              <a:t>Провести </a:t>
            </a:r>
            <a:r>
              <a:rPr lang="ru-RU" dirty="0" err="1"/>
              <a:t>межпредметные</a:t>
            </a:r>
            <a:r>
              <a:rPr lang="ru-RU" dirty="0"/>
              <a:t> связи; учить составлять схему государственного устройства России.</a:t>
            </a: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0047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конституция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Первая группа нам расскажет  о конституции , о первых конституциях , появившихся в разных странах и в России.</a:t>
            </a:r>
          </a:p>
          <a:p>
            <a:r>
              <a:rPr lang="ru-RU" dirty="0"/>
              <a:t>Вторая группа представит нам международные документы , защищающие права человека и историю конституционного развития России.</a:t>
            </a:r>
          </a:p>
          <a:p>
            <a:r>
              <a:rPr lang="ru-RU" dirty="0"/>
              <a:t>Третья группа  расскажет, что значит быть гражданином и ознакомит с основными павами, зафиксированными в конституции.</a:t>
            </a:r>
          </a:p>
          <a:p>
            <a:r>
              <a:rPr lang="ru-RU" dirty="0"/>
              <a:t>Четвёртая группа представит нам основополагающие обязанности граждан.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8562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Защита презентаций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2370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Вопросы: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1</a:t>
            </a:r>
            <a:r>
              <a:rPr lang="ru-RU" dirty="0"/>
              <a:t>. Что являются высшей ценностью согласно конституции?</a:t>
            </a:r>
          </a:p>
          <a:p>
            <a:r>
              <a:rPr lang="ru-RU" dirty="0"/>
              <a:t>2.Носителем суверенитета и единственным источником власти является…</a:t>
            </a:r>
          </a:p>
          <a:p>
            <a:r>
              <a:rPr lang="ru-RU" dirty="0"/>
              <a:t>3.Высшим непосредственным выражением власти народа  являются…</a:t>
            </a:r>
          </a:p>
          <a:p>
            <a:r>
              <a:rPr lang="ru-RU" dirty="0"/>
              <a:t>4.Из каких субъектов состоит Россия? </a:t>
            </a:r>
            <a:endParaRPr lang="ru-RU" dirty="0"/>
          </a:p>
          <a:p>
            <a:r>
              <a:rPr lang="ru-RU" dirty="0" smtClean="0"/>
              <a:t>5.В </a:t>
            </a:r>
            <a:r>
              <a:rPr lang="ru-RU" dirty="0"/>
              <a:t>каком случае гражданин России лишается своего гражданства?</a:t>
            </a:r>
          </a:p>
          <a:p>
            <a:r>
              <a:rPr lang="ru-RU" dirty="0"/>
              <a:t>6</a:t>
            </a:r>
            <a:r>
              <a:rPr lang="ru-RU" dirty="0" smtClean="0"/>
              <a:t>.Что </a:t>
            </a:r>
            <a:r>
              <a:rPr lang="ru-RU" dirty="0"/>
              <a:t>означает быть социальным государством?</a:t>
            </a:r>
          </a:p>
          <a:p>
            <a:r>
              <a:rPr lang="ru-RU" dirty="0"/>
              <a:t>7</a:t>
            </a:r>
            <a:r>
              <a:rPr lang="ru-RU" dirty="0" smtClean="0"/>
              <a:t>.Какие </a:t>
            </a:r>
            <a:r>
              <a:rPr lang="ru-RU" dirty="0"/>
              <a:t>формы собственности признаются и защищаются в РФ?</a:t>
            </a:r>
          </a:p>
          <a:p>
            <a:r>
              <a:rPr lang="ru-RU" dirty="0"/>
              <a:t>8</a:t>
            </a:r>
            <a:r>
              <a:rPr lang="ru-RU" dirty="0" smtClean="0"/>
              <a:t>. </a:t>
            </a:r>
            <a:r>
              <a:rPr lang="ru-RU" dirty="0"/>
              <a:t>Как осуществляется государственная власть в РФ согласно статье 10?</a:t>
            </a:r>
          </a:p>
          <a:p>
            <a:r>
              <a:rPr lang="ru-RU" dirty="0"/>
              <a:t>9</a:t>
            </a:r>
            <a:r>
              <a:rPr lang="ru-RU" dirty="0" smtClean="0"/>
              <a:t>.Кто </a:t>
            </a:r>
            <a:r>
              <a:rPr lang="ru-RU" dirty="0"/>
              <a:t>в РФ осуществляют государственную власть?</a:t>
            </a:r>
          </a:p>
          <a:p>
            <a:r>
              <a:rPr lang="ru-RU" dirty="0" smtClean="0"/>
              <a:t>10.органы </a:t>
            </a:r>
            <a:r>
              <a:rPr lang="ru-RU" dirty="0"/>
              <a:t>самоуправления не входят…</a:t>
            </a:r>
          </a:p>
          <a:p>
            <a:r>
              <a:rPr lang="ru-RU" dirty="0" smtClean="0"/>
              <a:t>11.Какая </a:t>
            </a:r>
            <a:r>
              <a:rPr lang="ru-RU" dirty="0"/>
              <a:t>партийная система установлена в России?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3152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11.Что означает, что государство светское?</a:t>
            </a:r>
          </a:p>
          <a:p>
            <a:r>
              <a:rPr lang="ru-RU" dirty="0"/>
              <a:t>12.Скольчасов может задержано лицо до судебного решения?</a:t>
            </a:r>
          </a:p>
          <a:p>
            <a:r>
              <a:rPr lang="ru-RU" dirty="0"/>
              <a:t>13.Кто согласно статье 32 не имеет права избирать и быть избранными?</a:t>
            </a:r>
          </a:p>
          <a:p>
            <a:r>
              <a:rPr lang="ru-RU" dirty="0"/>
              <a:t>14.В каких статья названы конституционные обязанности граждан?</a:t>
            </a:r>
          </a:p>
          <a:p>
            <a:r>
              <a:rPr lang="ru-RU" dirty="0"/>
              <a:t>15. Сколько разделов ,глав и  статей имеет конституция?</a:t>
            </a:r>
          </a:p>
          <a:p>
            <a:r>
              <a:rPr lang="ru-RU" dirty="0"/>
              <a:t>16. Какой язык на территории России является государственным и на территории Дагестана?</a:t>
            </a:r>
          </a:p>
          <a:p>
            <a:r>
              <a:rPr lang="ru-RU" dirty="0"/>
              <a:t>17.Сколько республик в РФ?</a:t>
            </a:r>
          </a:p>
          <a:p>
            <a:r>
              <a:rPr lang="ru-RU" dirty="0"/>
              <a:t>18. Назовите города федерального значения.</a:t>
            </a:r>
          </a:p>
          <a:p>
            <a:r>
              <a:rPr lang="ru-RU" dirty="0"/>
              <a:t>19.Кто является главой государства?</a:t>
            </a:r>
          </a:p>
          <a:p>
            <a:r>
              <a:rPr lang="ru-RU" dirty="0"/>
              <a:t>20.Назовите символы государства.</a:t>
            </a:r>
          </a:p>
          <a:p>
            <a:r>
              <a:rPr lang="ru-RU" dirty="0"/>
              <a:t>21. Какие субъекты РФ имеют свои  конституции 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10956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Вставьте пропущенные слова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25000" lnSpcReduction="20000"/>
          </a:bodyPr>
          <a:lstStyle/>
          <a:p>
            <a:r>
              <a:rPr lang="ru-RU" dirty="0"/>
              <a:t> </a:t>
            </a:r>
          </a:p>
          <a:p>
            <a:r>
              <a:rPr lang="ru-RU" sz="4300" b="1" dirty="0"/>
              <a:t>ТЕКСТ</a:t>
            </a:r>
            <a:endParaRPr lang="ru-RU" sz="4300" dirty="0"/>
          </a:p>
          <a:p>
            <a:r>
              <a:rPr lang="ru-RU" sz="4300" u="sng" dirty="0"/>
              <a:t>Статья 1 Конституции РФ</a:t>
            </a:r>
            <a:endParaRPr lang="ru-RU" sz="4300" dirty="0"/>
          </a:p>
          <a:p>
            <a:r>
              <a:rPr lang="ru-RU" sz="4300" dirty="0"/>
              <a:t>Российская Федерация – Россия есть демократическое </a:t>
            </a:r>
            <a:r>
              <a:rPr lang="ru-RU" sz="4300" i="1" dirty="0"/>
              <a:t>………………………….</a:t>
            </a:r>
            <a:r>
              <a:rPr lang="ru-RU" sz="4300" dirty="0"/>
              <a:t> (1) правовое государство ……………………….. (2) формой правления.</a:t>
            </a:r>
          </a:p>
          <a:p>
            <a:r>
              <a:rPr lang="ru-RU" sz="4300" dirty="0"/>
              <a:t/>
            </a:r>
            <a:br>
              <a:rPr lang="ru-RU" sz="4300" dirty="0"/>
            </a:br>
            <a:endParaRPr lang="ru-RU" sz="4300" dirty="0"/>
          </a:p>
          <a:p>
            <a:r>
              <a:rPr lang="ru-RU" sz="4300" dirty="0"/>
              <a:t/>
            </a:r>
            <a:br>
              <a:rPr lang="ru-RU" sz="4300" dirty="0"/>
            </a:br>
            <a:endParaRPr lang="ru-RU" sz="4300" dirty="0"/>
          </a:p>
          <a:p>
            <a:r>
              <a:rPr lang="ru-RU" sz="4300" u="sng" dirty="0"/>
              <a:t>Статья 2 Конституции РФ</a:t>
            </a:r>
            <a:endParaRPr lang="ru-RU" sz="4300" dirty="0"/>
          </a:p>
          <a:p>
            <a:r>
              <a:rPr lang="ru-RU" sz="4300" dirty="0"/>
              <a:t>Человек, его права и свободы являются высшей ценностью. Признание, соблюдение и защита прав и свобод человека и гражданина – обязанность</a:t>
            </a:r>
            <a:r>
              <a:rPr lang="ru-RU" sz="4300" i="1" dirty="0"/>
              <a:t> </a:t>
            </a:r>
            <a:r>
              <a:rPr lang="ru-RU" sz="4300" dirty="0"/>
              <a:t> </a:t>
            </a:r>
            <a:r>
              <a:rPr lang="ru-RU" sz="4300" i="1" dirty="0"/>
              <a:t>………………………</a:t>
            </a:r>
            <a:r>
              <a:rPr lang="ru-RU" sz="4300" dirty="0"/>
              <a:t> (3).</a:t>
            </a:r>
          </a:p>
          <a:p>
            <a:r>
              <a:rPr lang="ru-RU" sz="4300" dirty="0"/>
              <a:t/>
            </a:r>
            <a:br>
              <a:rPr lang="ru-RU" sz="4300" dirty="0"/>
            </a:br>
            <a:endParaRPr lang="ru-RU" sz="4300" dirty="0"/>
          </a:p>
          <a:p>
            <a:r>
              <a:rPr lang="ru-RU" sz="4300" u="sng" dirty="0"/>
              <a:t>Статья 3 Конституции РФ</a:t>
            </a:r>
            <a:endParaRPr lang="ru-RU" sz="4300" dirty="0"/>
          </a:p>
          <a:p>
            <a:r>
              <a:rPr lang="ru-RU" sz="4300" dirty="0"/>
              <a:t>Носителем суверенитета и единственным источником власти в Российской Федерации является её </a:t>
            </a:r>
            <a:r>
              <a:rPr lang="ru-RU" sz="4300" i="1" dirty="0"/>
              <a:t>…………………..(4</a:t>
            </a:r>
            <a:r>
              <a:rPr lang="ru-RU" sz="4300" dirty="0"/>
              <a:t>)  народ .</a:t>
            </a:r>
          </a:p>
          <a:p>
            <a:r>
              <a:rPr lang="ru-RU" sz="4300" dirty="0"/>
              <a:t/>
            </a:r>
            <a:br>
              <a:rPr lang="ru-RU" sz="4300" dirty="0"/>
            </a:br>
            <a:endParaRPr lang="ru-RU" sz="4300" dirty="0"/>
          </a:p>
          <a:p>
            <a:r>
              <a:rPr lang="ru-RU" sz="4300" dirty="0"/>
              <a:t>Высшим непосредственным выражением власти народа являются </a:t>
            </a:r>
            <a:r>
              <a:rPr lang="ru-RU" sz="4300" i="1" dirty="0"/>
              <a:t>………………..</a:t>
            </a:r>
            <a:r>
              <a:rPr lang="ru-RU" sz="4300" dirty="0"/>
              <a:t> (5) и свободные выборы</a:t>
            </a:r>
          </a:p>
          <a:p>
            <a:r>
              <a:rPr lang="ru-RU" sz="4300" dirty="0"/>
              <a:t/>
            </a:r>
            <a:br>
              <a:rPr lang="ru-RU" sz="4300" dirty="0"/>
            </a:br>
            <a:endParaRPr lang="ru-RU" sz="4300" dirty="0"/>
          </a:p>
          <a:p>
            <a:r>
              <a:rPr lang="ru-RU" sz="4300" u="sng" dirty="0"/>
              <a:t>Статья 5 Конституции РФ</a:t>
            </a:r>
            <a:endParaRPr lang="ru-RU" sz="4300" dirty="0"/>
          </a:p>
          <a:p>
            <a:r>
              <a:rPr lang="ru-RU" sz="4300" dirty="0"/>
              <a:t>Российская Федерация состоит из республик, </a:t>
            </a:r>
            <a:r>
              <a:rPr lang="ru-RU" sz="4300" i="1" dirty="0"/>
              <a:t>……………. </a:t>
            </a:r>
            <a:r>
              <a:rPr lang="ru-RU" sz="4300" dirty="0"/>
              <a:t>(6), областей, городов федерального значения, автономной области, автономных округов  – равноправных </a:t>
            </a:r>
            <a:r>
              <a:rPr lang="ru-RU" sz="4300" i="1" dirty="0"/>
              <a:t>………………..</a:t>
            </a:r>
            <a:r>
              <a:rPr lang="ru-RU" sz="4300" dirty="0"/>
              <a:t> (7) Российской Федерации.</a:t>
            </a:r>
          </a:p>
          <a:p>
            <a:r>
              <a:rPr lang="ru-RU" sz="4300" dirty="0"/>
              <a:t/>
            </a:r>
            <a:br>
              <a:rPr lang="ru-RU" sz="4300" dirty="0"/>
            </a:br>
            <a:endParaRPr lang="ru-RU" sz="4300" dirty="0"/>
          </a:p>
          <a:p>
            <a:r>
              <a:rPr lang="ru-RU" sz="4300" u="sng" dirty="0"/>
              <a:t>Статья 13 Конституции РФ</a:t>
            </a:r>
            <a:endParaRPr lang="ru-RU" sz="4300" dirty="0"/>
          </a:p>
          <a:p>
            <a:r>
              <a:rPr lang="ru-RU" sz="4300" dirty="0"/>
              <a:t>1. В Российской Федерации признается идеологическое ………………….(8).</a:t>
            </a:r>
            <a:br>
              <a:rPr lang="ru-RU" sz="4300" dirty="0"/>
            </a:br>
            <a:r>
              <a:rPr lang="ru-RU" sz="4300" dirty="0"/>
              <a:t>2. Никакая идеология не может устанавливаться в качестве государственной или обязательной.</a:t>
            </a:r>
            <a:br>
              <a:rPr lang="ru-RU" sz="4300" dirty="0"/>
            </a:br>
            <a:r>
              <a:rPr lang="ru-RU" sz="4300" dirty="0"/>
              <a:t>3. В Российской Федерации признаются политическое многообразие, </a:t>
            </a:r>
            <a:r>
              <a:rPr lang="ru-RU" sz="4300" i="1" dirty="0"/>
              <a:t>………………….</a:t>
            </a:r>
            <a:r>
              <a:rPr lang="ru-RU" sz="4300" dirty="0"/>
              <a:t> (9).</a:t>
            </a:r>
          </a:p>
          <a:p>
            <a:r>
              <a:rPr lang="ru-RU" sz="4300" dirty="0"/>
              <a:t> </a:t>
            </a:r>
          </a:p>
          <a:p>
            <a:endParaRPr lang="ru-RU" sz="4300" dirty="0"/>
          </a:p>
        </p:txBody>
      </p:sp>
    </p:spTree>
    <p:extLst>
      <p:ext uri="{BB962C8B-B14F-4D97-AF65-F5344CB8AC3E}">
        <p14:creationId xmlns:p14="http://schemas.microsoft.com/office/powerpoint/2010/main" val="10337186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D:\Рабочий стол\6d9cf36f42381e5f95ef9df13d646a9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31850" y="246063"/>
            <a:ext cx="97536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0756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D:\Рабочий стол\Dmitry_Medvedev’s_interview_with_CNN_(2013-01-27).jpeg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7620000" cy="960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63097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D:\Рабочий стол\7AEDQcwfyoVSOJUDygturhSyMOe6JSy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1800" y="160338"/>
            <a:ext cx="8953500" cy="552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20053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D:\Рабочий стол\img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6688" y="-61913"/>
            <a:ext cx="9144001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25630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D:\Рабочий стол\800px-2011-08-23_Вячеслав_Володин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-459432"/>
            <a:ext cx="6840760" cy="8640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2680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D:\Рабочий стол\7htUq9kfAT0TMG0xARu6KACfEuHvpTgj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97463" y="-2279650"/>
            <a:ext cx="17621251" cy="1087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38711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D:\Рабочий стол\m1909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28" y="0"/>
            <a:ext cx="9050522" cy="6729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77266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D:\Рабочий стол\1353417938s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12925" y="-1724025"/>
            <a:ext cx="12382500" cy="982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24253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D:\Рабочий стол\2b9a4e99-f942-4a6f-aa20-f98df13a694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41688" y="-1682750"/>
            <a:ext cx="14859001" cy="990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48796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00100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D:\Рабочий стол\hello_html_m52d446c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225"/>
            <a:ext cx="9144000" cy="7143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73612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D:\Рабочий стол\pos5Ab28cz12jnJE2bHRCJKBA9DPA0R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87675" y="-1620838"/>
            <a:ext cx="14287500" cy="8810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69093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42</TotalTime>
  <Words>321</Words>
  <Application>Microsoft Office PowerPoint</Application>
  <PresentationFormat>Экран (4:3)</PresentationFormat>
  <Paragraphs>190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Официальная</vt:lpstr>
      <vt:lpstr>Разгадай кроссворд</vt:lpstr>
      <vt:lpstr>конституция            </vt:lpstr>
      <vt:lpstr>Цели урока :</vt:lpstr>
      <vt:lpstr>конституция</vt:lpstr>
      <vt:lpstr>Защита презентаций</vt:lpstr>
      <vt:lpstr>Вопросы:</vt:lpstr>
      <vt:lpstr>Презентация PowerPoint</vt:lpstr>
      <vt:lpstr>Вставьте пропущенные слова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Service centr</dc:creator>
  <cp:lastModifiedBy>Service centr</cp:lastModifiedBy>
  <cp:revision>28</cp:revision>
  <dcterms:created xsi:type="dcterms:W3CDTF">2017-12-12T17:38:05Z</dcterms:created>
  <dcterms:modified xsi:type="dcterms:W3CDTF">2017-12-12T18:21:24Z</dcterms:modified>
</cp:coreProperties>
</file>