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6" r:id="rId19"/>
    <p:sldId id="277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Разгадай кроссворд</a:t>
            </a:r>
            <a:endParaRPr lang="ru-RU" sz="40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82043800"/>
              </p:ext>
            </p:extLst>
          </p:nvPr>
        </p:nvGraphicFramePr>
        <p:xfrm>
          <a:off x="1717216" y="1508724"/>
          <a:ext cx="5709568" cy="4819015"/>
        </p:xfrm>
        <a:graphic>
          <a:graphicData uri="http://schemas.openxmlformats.org/drawingml/2006/table">
            <a:tbl>
              <a:tblPr firstRow="1" firstCol="1" bandRow="1"/>
              <a:tblGrid>
                <a:gridCol w="350170"/>
                <a:gridCol w="377815"/>
                <a:gridCol w="93980"/>
                <a:gridCol w="276450"/>
                <a:gridCol w="93980"/>
                <a:gridCol w="276450"/>
                <a:gridCol w="345869"/>
                <a:gridCol w="93980"/>
                <a:gridCol w="341569"/>
                <a:gridCol w="345869"/>
                <a:gridCol w="346484"/>
                <a:gridCol w="345869"/>
                <a:gridCol w="345869"/>
                <a:gridCol w="345869"/>
                <a:gridCol w="345869"/>
                <a:gridCol w="345869"/>
                <a:gridCol w="345869"/>
                <a:gridCol w="345869"/>
                <a:gridCol w="345869"/>
              </a:tblGrid>
              <a:tr h="23685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50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37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817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293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17675" y="1601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5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Рабочий стол\Dmitry_Medvedev’s_interview_with_CNN_(2013-01-27).jpe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6200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309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Рабочий стол\7AEDQcwfyoVSOJUDygturhSyMOe6JSy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800" y="160338"/>
            <a:ext cx="89535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00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Рабочий стол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-61913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56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Рабочий стол\800px-2011-08-23_Вячеслав_Володин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459432"/>
            <a:ext cx="6840760" cy="86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68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Рабочий стол\7htUq9kfAT0TMG0xARu6KACfEuHvpTg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7463" y="-2279650"/>
            <a:ext cx="17621251" cy="1087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871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Рабочий стол\m190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8" y="0"/>
            <a:ext cx="9050522" cy="67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726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Рабочий стол\1353417938s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2925" y="-1724025"/>
            <a:ext cx="12382500" cy="982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25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Рабочий стол\2b9a4e99-f942-4a6f-aa20-f98df13a6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1688" y="-1682750"/>
            <a:ext cx="14859001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879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010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Рабочий стол\hello_html_m52d446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5"/>
            <a:ext cx="9144000" cy="714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6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252728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>конституция  </a:t>
            </a:r>
            <a:r>
              <a:rPr lang="ru-RU" dirty="0" smtClean="0"/>
              <a:t>       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D:\Рабочий стол\219158898_580caad5e76cba2dbf5dcab2b4d2fd20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68951" cy="549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30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Рабочий стол\pos5Ab28cz12jnJE2bHRCJKBA9DPA0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675" y="-1620838"/>
            <a:ext cx="14287500" cy="881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90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Цели урока 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ознакомить </a:t>
            </a:r>
            <a:r>
              <a:rPr lang="ru-RU" dirty="0"/>
              <a:t>с содержанием конституции , основными  международными документами , защищающими права человека; с историей конституционного развития России; с основными правами и конституционными обязанностями граждан; с понятием «правовой статус человека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/>
              <a:t>Учить работать по составлению презентации, работать с первоисточником, выделять </a:t>
            </a:r>
            <a:r>
              <a:rPr lang="ru-RU" dirty="0" smtClean="0"/>
              <a:t>главное</a:t>
            </a:r>
            <a:r>
              <a:rPr lang="ru-RU" dirty="0"/>
              <a:t>.</a:t>
            </a:r>
            <a:endParaRPr lang="ru-RU" dirty="0"/>
          </a:p>
          <a:p>
            <a:r>
              <a:rPr lang="ru-RU" dirty="0"/>
              <a:t>Провести </a:t>
            </a:r>
            <a:r>
              <a:rPr lang="ru-RU" dirty="0" err="1"/>
              <a:t>межпредметные</a:t>
            </a:r>
            <a:r>
              <a:rPr lang="ru-RU" dirty="0"/>
              <a:t> связи; учить составлять схему государственного устройства России.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04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конституция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Первая группа нам расскажет  о конституции , о первых конституциях , появившихся в разных странах и в России.</a:t>
            </a:r>
          </a:p>
          <a:p>
            <a:r>
              <a:rPr lang="ru-RU" dirty="0"/>
              <a:t>Вторая группа представит нам международные документы , защищающие права человека и историю конституционного развития России.</a:t>
            </a:r>
          </a:p>
          <a:p>
            <a:r>
              <a:rPr lang="ru-RU" dirty="0"/>
              <a:t>Третья группа  расскажет, что значит быть гражданином и ознакомит с основными павами, зафиксированными в конституции.</a:t>
            </a:r>
          </a:p>
          <a:p>
            <a:r>
              <a:rPr lang="ru-RU" dirty="0"/>
              <a:t>Четвёртая группа представит нам основополагающие обязанности граждан.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56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презентаций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370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Что являются высшей ценностью согласно конституции?</a:t>
            </a:r>
          </a:p>
          <a:p>
            <a:r>
              <a:rPr lang="ru-RU" dirty="0"/>
              <a:t>2.Носителем суверенитета и единственным источником власти является…</a:t>
            </a:r>
          </a:p>
          <a:p>
            <a:r>
              <a:rPr lang="ru-RU" dirty="0"/>
              <a:t>3.Высшим непосредственным выражением власти народа  являются…</a:t>
            </a:r>
          </a:p>
          <a:p>
            <a:r>
              <a:rPr lang="ru-RU" dirty="0"/>
              <a:t>4.Из каких субъектов состоит Россия? </a:t>
            </a:r>
            <a:endParaRPr lang="ru-RU" dirty="0"/>
          </a:p>
          <a:p>
            <a:r>
              <a:rPr lang="ru-RU" dirty="0" smtClean="0"/>
              <a:t>5.В </a:t>
            </a:r>
            <a:r>
              <a:rPr lang="ru-RU" dirty="0"/>
              <a:t>каком случае гражданин России лишается своего гражданства?</a:t>
            </a:r>
          </a:p>
          <a:p>
            <a:r>
              <a:rPr lang="ru-RU" dirty="0"/>
              <a:t>6</a:t>
            </a:r>
            <a:r>
              <a:rPr lang="ru-RU" dirty="0" smtClean="0"/>
              <a:t>.Что </a:t>
            </a:r>
            <a:r>
              <a:rPr lang="ru-RU" dirty="0"/>
              <a:t>означает быть социальным государством?</a:t>
            </a:r>
          </a:p>
          <a:p>
            <a:r>
              <a:rPr lang="ru-RU" dirty="0"/>
              <a:t>7</a:t>
            </a:r>
            <a:r>
              <a:rPr lang="ru-RU" dirty="0" smtClean="0"/>
              <a:t>.Какие </a:t>
            </a:r>
            <a:r>
              <a:rPr lang="ru-RU" dirty="0"/>
              <a:t>формы собственности признаются и защищаются в РФ?</a:t>
            </a:r>
          </a:p>
          <a:p>
            <a:r>
              <a:rPr lang="ru-RU" dirty="0"/>
              <a:t>8</a:t>
            </a:r>
            <a:r>
              <a:rPr lang="ru-RU" dirty="0" smtClean="0"/>
              <a:t>. </a:t>
            </a:r>
            <a:r>
              <a:rPr lang="ru-RU" dirty="0"/>
              <a:t>Как осуществляется государственная власть в РФ согласно статье 10?</a:t>
            </a:r>
          </a:p>
          <a:p>
            <a:r>
              <a:rPr lang="ru-RU" dirty="0"/>
              <a:t>9</a:t>
            </a:r>
            <a:r>
              <a:rPr lang="ru-RU" dirty="0" smtClean="0"/>
              <a:t>.Кто </a:t>
            </a:r>
            <a:r>
              <a:rPr lang="ru-RU" dirty="0"/>
              <a:t>в РФ осуществляют государственную власть?</a:t>
            </a:r>
          </a:p>
          <a:p>
            <a:r>
              <a:rPr lang="ru-RU" dirty="0" smtClean="0"/>
              <a:t>10.органы </a:t>
            </a:r>
            <a:r>
              <a:rPr lang="ru-RU" dirty="0"/>
              <a:t>самоуправления не входят…</a:t>
            </a:r>
          </a:p>
          <a:p>
            <a:r>
              <a:rPr lang="ru-RU" dirty="0" smtClean="0"/>
              <a:t>11.Какая </a:t>
            </a:r>
            <a:r>
              <a:rPr lang="ru-RU" dirty="0"/>
              <a:t>партийная система установлена в России?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15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11.Что означает, что государство светское?</a:t>
            </a:r>
          </a:p>
          <a:p>
            <a:r>
              <a:rPr lang="ru-RU" dirty="0"/>
              <a:t>12.Скольчасов может задержано лицо до судебного решения?</a:t>
            </a:r>
          </a:p>
          <a:p>
            <a:r>
              <a:rPr lang="ru-RU" dirty="0"/>
              <a:t>13.Кто согласно статье 32 не имеет права избирать и быть избранными?</a:t>
            </a:r>
          </a:p>
          <a:p>
            <a:r>
              <a:rPr lang="ru-RU" dirty="0"/>
              <a:t>14.В каких статья названы конституционные обязанности граждан?</a:t>
            </a:r>
          </a:p>
          <a:p>
            <a:r>
              <a:rPr lang="ru-RU" dirty="0"/>
              <a:t>15. Сколько разделов ,глав и  статей имеет конституция?</a:t>
            </a:r>
          </a:p>
          <a:p>
            <a:r>
              <a:rPr lang="ru-RU" dirty="0"/>
              <a:t>16. Какой язык на территории России является государственным и на территории Дагестана?</a:t>
            </a:r>
          </a:p>
          <a:p>
            <a:r>
              <a:rPr lang="ru-RU" dirty="0"/>
              <a:t>17.Сколько республик в РФ?</a:t>
            </a:r>
          </a:p>
          <a:p>
            <a:r>
              <a:rPr lang="ru-RU" dirty="0"/>
              <a:t>18. Назовите города федерального значения.</a:t>
            </a:r>
          </a:p>
          <a:p>
            <a:r>
              <a:rPr lang="ru-RU" dirty="0"/>
              <a:t>19.Кто является главой государства?</a:t>
            </a:r>
          </a:p>
          <a:p>
            <a:r>
              <a:rPr lang="ru-RU" dirty="0"/>
              <a:t>20.Назовите символы государства.</a:t>
            </a:r>
          </a:p>
          <a:p>
            <a:r>
              <a:rPr lang="ru-RU" dirty="0"/>
              <a:t>21. Какие субъекты РФ имеют свои  конституции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09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Вставьте пропущенные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sz="4300" b="1" dirty="0"/>
              <a:t>ТЕКСТ</a:t>
            </a:r>
            <a:endParaRPr lang="ru-RU" sz="4300" dirty="0"/>
          </a:p>
          <a:p>
            <a:r>
              <a:rPr lang="ru-RU" sz="4300" u="sng" dirty="0"/>
              <a:t>Статья 1 Конституции РФ</a:t>
            </a:r>
            <a:endParaRPr lang="ru-RU" sz="4300" dirty="0"/>
          </a:p>
          <a:p>
            <a:r>
              <a:rPr lang="ru-RU" sz="4300" dirty="0"/>
              <a:t>Российская Федерация – Россия есть демократическое </a:t>
            </a:r>
            <a:r>
              <a:rPr lang="ru-RU" sz="4300" i="1" dirty="0"/>
              <a:t>………………………….</a:t>
            </a:r>
            <a:r>
              <a:rPr lang="ru-RU" sz="4300" dirty="0"/>
              <a:t> (1) правовое государство ……………………….. (2) формой правления.</a:t>
            </a:r>
          </a:p>
          <a:p>
            <a:r>
              <a:rPr lang="ru-RU" sz="4300" dirty="0"/>
              <a:t/>
            </a:r>
            <a:br>
              <a:rPr lang="ru-RU" sz="4300" dirty="0"/>
            </a:br>
            <a:endParaRPr lang="ru-RU" sz="4300" dirty="0"/>
          </a:p>
          <a:p>
            <a:r>
              <a:rPr lang="ru-RU" sz="4300" dirty="0"/>
              <a:t/>
            </a:r>
            <a:br>
              <a:rPr lang="ru-RU" sz="4300" dirty="0"/>
            </a:br>
            <a:endParaRPr lang="ru-RU" sz="4300" dirty="0"/>
          </a:p>
          <a:p>
            <a:r>
              <a:rPr lang="ru-RU" sz="4300" u="sng" dirty="0"/>
              <a:t>Статья 2 Конституции РФ</a:t>
            </a:r>
            <a:endParaRPr lang="ru-RU" sz="4300" dirty="0"/>
          </a:p>
          <a:p>
            <a:r>
              <a:rPr lang="ru-RU" sz="4300" dirty="0"/>
              <a:t>Человек, его права и свободы являются высшей ценностью. Признание, соблюдение и защита прав и свобод человека и гражданина – обязанность</a:t>
            </a:r>
            <a:r>
              <a:rPr lang="ru-RU" sz="4300" i="1" dirty="0"/>
              <a:t> </a:t>
            </a:r>
            <a:r>
              <a:rPr lang="ru-RU" sz="4300" dirty="0"/>
              <a:t> </a:t>
            </a:r>
            <a:r>
              <a:rPr lang="ru-RU" sz="4300" i="1" dirty="0"/>
              <a:t>………………………</a:t>
            </a:r>
            <a:r>
              <a:rPr lang="ru-RU" sz="4300" dirty="0"/>
              <a:t> (3).</a:t>
            </a:r>
          </a:p>
          <a:p>
            <a:r>
              <a:rPr lang="ru-RU" sz="4300" dirty="0"/>
              <a:t/>
            </a:r>
            <a:br>
              <a:rPr lang="ru-RU" sz="4300" dirty="0"/>
            </a:br>
            <a:endParaRPr lang="ru-RU" sz="4300" dirty="0"/>
          </a:p>
          <a:p>
            <a:r>
              <a:rPr lang="ru-RU" sz="4300" u="sng" dirty="0"/>
              <a:t>Статья 3 Конституции РФ</a:t>
            </a:r>
            <a:endParaRPr lang="ru-RU" sz="4300" dirty="0"/>
          </a:p>
          <a:p>
            <a:r>
              <a:rPr lang="ru-RU" sz="4300" dirty="0"/>
              <a:t>Носителем суверенитета и единственным источником власти в Российской Федерации является её </a:t>
            </a:r>
            <a:r>
              <a:rPr lang="ru-RU" sz="4300" i="1" dirty="0"/>
              <a:t>…………………..(4</a:t>
            </a:r>
            <a:r>
              <a:rPr lang="ru-RU" sz="4300" dirty="0"/>
              <a:t>)  народ .</a:t>
            </a:r>
          </a:p>
          <a:p>
            <a:r>
              <a:rPr lang="ru-RU" sz="4300" dirty="0"/>
              <a:t/>
            </a:r>
            <a:br>
              <a:rPr lang="ru-RU" sz="4300" dirty="0"/>
            </a:br>
            <a:endParaRPr lang="ru-RU" sz="4300" dirty="0"/>
          </a:p>
          <a:p>
            <a:r>
              <a:rPr lang="ru-RU" sz="4300" dirty="0"/>
              <a:t>Высшим непосредственным выражением власти народа являются </a:t>
            </a:r>
            <a:r>
              <a:rPr lang="ru-RU" sz="4300" i="1" dirty="0"/>
              <a:t>………………..</a:t>
            </a:r>
            <a:r>
              <a:rPr lang="ru-RU" sz="4300" dirty="0"/>
              <a:t> (5) и свободные выборы</a:t>
            </a:r>
          </a:p>
          <a:p>
            <a:r>
              <a:rPr lang="ru-RU" sz="4300" dirty="0"/>
              <a:t/>
            </a:r>
            <a:br>
              <a:rPr lang="ru-RU" sz="4300" dirty="0"/>
            </a:br>
            <a:endParaRPr lang="ru-RU" sz="4300" dirty="0"/>
          </a:p>
          <a:p>
            <a:r>
              <a:rPr lang="ru-RU" sz="4300" u="sng" dirty="0"/>
              <a:t>Статья 5 Конституции РФ</a:t>
            </a:r>
            <a:endParaRPr lang="ru-RU" sz="4300" dirty="0"/>
          </a:p>
          <a:p>
            <a:r>
              <a:rPr lang="ru-RU" sz="4300" dirty="0"/>
              <a:t>Российская Федерация состоит из республик, </a:t>
            </a:r>
            <a:r>
              <a:rPr lang="ru-RU" sz="4300" i="1" dirty="0"/>
              <a:t>……………. </a:t>
            </a:r>
            <a:r>
              <a:rPr lang="ru-RU" sz="4300" dirty="0"/>
              <a:t>(6), областей, городов федерального значения, автономной области, автономных округов  – равноправных </a:t>
            </a:r>
            <a:r>
              <a:rPr lang="ru-RU" sz="4300" i="1" dirty="0"/>
              <a:t>………………..</a:t>
            </a:r>
            <a:r>
              <a:rPr lang="ru-RU" sz="4300" dirty="0"/>
              <a:t> (7) Российской Федерации.</a:t>
            </a:r>
          </a:p>
          <a:p>
            <a:r>
              <a:rPr lang="ru-RU" sz="4300" dirty="0"/>
              <a:t/>
            </a:r>
            <a:br>
              <a:rPr lang="ru-RU" sz="4300" dirty="0"/>
            </a:br>
            <a:endParaRPr lang="ru-RU" sz="4300" dirty="0"/>
          </a:p>
          <a:p>
            <a:r>
              <a:rPr lang="ru-RU" sz="4300" u="sng" dirty="0"/>
              <a:t>Статья 13 Конституции РФ</a:t>
            </a:r>
            <a:endParaRPr lang="ru-RU" sz="4300" dirty="0"/>
          </a:p>
          <a:p>
            <a:r>
              <a:rPr lang="ru-RU" sz="4300" dirty="0"/>
              <a:t>1. В Российской Федерации признается идеологическое ………………….(8).</a:t>
            </a:r>
            <a:br>
              <a:rPr lang="ru-RU" sz="4300" dirty="0"/>
            </a:br>
            <a:r>
              <a:rPr lang="ru-RU" sz="4300" dirty="0"/>
              <a:t>2. Никакая идеология не может устанавливаться в качестве государственной или обязательной.</a:t>
            </a:r>
            <a:br>
              <a:rPr lang="ru-RU" sz="4300" dirty="0"/>
            </a:br>
            <a:r>
              <a:rPr lang="ru-RU" sz="4300" dirty="0"/>
              <a:t>3. В Российской Федерации признаются политическое многообразие, </a:t>
            </a:r>
            <a:r>
              <a:rPr lang="ru-RU" sz="4300" i="1" dirty="0"/>
              <a:t>………………….</a:t>
            </a:r>
            <a:r>
              <a:rPr lang="ru-RU" sz="4300" dirty="0"/>
              <a:t> (9).</a:t>
            </a:r>
          </a:p>
          <a:p>
            <a:r>
              <a:rPr lang="ru-RU" sz="4300" dirty="0"/>
              <a:t> </a:t>
            </a:r>
          </a:p>
          <a:p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103371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абочий стол\6d9cf36f42381e5f95ef9df13d646a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850" y="246063"/>
            <a:ext cx="9753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75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</TotalTime>
  <Words>321</Words>
  <Application>Microsoft Office PowerPoint</Application>
  <PresentationFormat>Экран (4:3)</PresentationFormat>
  <Paragraphs>190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Разгадай кроссворд</vt:lpstr>
      <vt:lpstr>конституция            </vt:lpstr>
      <vt:lpstr>Цели урока :</vt:lpstr>
      <vt:lpstr>конституция</vt:lpstr>
      <vt:lpstr>Защита презентаций</vt:lpstr>
      <vt:lpstr>Вопросы:</vt:lpstr>
      <vt:lpstr>Презентация PowerPoint</vt:lpstr>
      <vt:lpstr>Вставьте пропущенные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Service centr</dc:creator>
  <cp:lastModifiedBy>Service centr</cp:lastModifiedBy>
  <cp:revision>28</cp:revision>
  <dcterms:created xsi:type="dcterms:W3CDTF">2017-12-12T17:38:05Z</dcterms:created>
  <dcterms:modified xsi:type="dcterms:W3CDTF">2017-12-12T18:21:24Z</dcterms:modified>
</cp:coreProperties>
</file>