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67" r:id="rId4"/>
    <p:sldId id="273" r:id="rId5"/>
    <p:sldId id="266" r:id="rId6"/>
    <p:sldId id="268" r:id="rId7"/>
    <p:sldId id="269" r:id="rId8"/>
    <p:sldId id="274" r:id="rId9"/>
    <p:sldId id="258" r:id="rId10"/>
    <p:sldId id="259" r:id="rId11"/>
    <p:sldId id="26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Акция «Стоп ВИЧ/СПИД» стартовала в России</a:t>
            </a:r>
            <a:endParaRPr lang="ru-RU" sz="5400" b="1" dirty="0"/>
          </a:p>
        </p:txBody>
      </p:sp>
      <p:pic>
        <p:nvPicPr>
          <p:cNvPr id="6146" name="Picture 2" descr="http://www.dalmatovo.tv/upload/iblock/904/90432723852df94e15b24a462b80e8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792"/>
            <a:ext cx="9144000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3657" y="2967335"/>
            <a:ext cx="809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</a:t>
            </a:r>
            <a:r>
              <a:rPr lang="ru-RU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Родниковая СОШ»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Саратовская область с начала эпидемии по количеству ВИЧ инфицированных занимает 21-е место в РФ, по пораженности — 29 место в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01122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Согласно обнародованной статистике на 1 октября 2016 года, в Саратовской области за весь период эпидемии (с апреля 1996 года) всеми службами и ведомствами выявлено 18 тыс.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157 ВИЧ — инфицированных, из них российских граждан — 17 тыс.78 или 685,07 на 100 тыс. населения области.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Наибольшее число ВИЧ-инфицированных зарегистрировано в Саратове — 6022 — 715,1 на 100 тыс. населения,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Балаково — 3456 (1612,8 на 100 тыс.),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Вольске — 1215 (1261,5 на 100 тыс.),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Энгельсе — 1490 (488,1 на 100 тыс.).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000768"/>
            <a:ext cx="8572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начала эпидемии диагноз СПИД поставлен 1 472 пациентам, из них скончались - 979 чел.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0010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г. САРАТОВ,  ул. Мельничная,  д.69</a:t>
            </a:r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/>
              <a:t>САРАТОВСКИЙ  ОБЛАСТНОЙ  ЦЕНТР  ПРОФИЛАКТИКИ И БОРЬБЫ СО СПИД</a:t>
            </a:r>
            <a:r>
              <a:rPr lang="ru-RU" sz="2700" dirty="0" smtClean="0"/>
              <a:t> </a:t>
            </a:r>
            <a:endParaRPr lang="ru-RU" sz="2700" dirty="0"/>
          </a:p>
        </p:txBody>
      </p:sp>
      <p:pic>
        <p:nvPicPr>
          <p:cNvPr id="2050" name="Picture 2" descr="http://centrspid.ru/images/fron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1000108"/>
            <a:ext cx="4357717" cy="56719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533465"/>
            <a:ext cx="45005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Забор крови на анализы проводится </a:t>
            </a:r>
          </a:p>
          <a:p>
            <a:r>
              <a:rPr lang="ru-RU" sz="2000" b="1" dirty="0" smtClean="0"/>
              <a:t>с 9.00 до 12.00</a:t>
            </a:r>
            <a:endParaRPr lang="ru-RU" sz="2000" dirty="0" smtClean="0"/>
          </a:p>
          <a:p>
            <a:r>
              <a:rPr lang="ru-RU" sz="2000" b="1" dirty="0" smtClean="0"/>
              <a:t>       (ежедневно, кроме субботы и воскресенья) </a:t>
            </a:r>
            <a:endParaRPr lang="ru-RU" sz="2000" dirty="0" smtClean="0"/>
          </a:p>
          <a:p>
            <a:r>
              <a:rPr lang="ru-RU" sz="2000" b="1" dirty="0" smtClean="0"/>
              <a:t>       при наличии документа, удостоверяющего личность. </a:t>
            </a:r>
            <a:endParaRPr lang="ru-RU" sz="2000" dirty="0" smtClean="0"/>
          </a:p>
          <a:p>
            <a:r>
              <a:rPr lang="ru-RU" sz="2000" b="1" dirty="0" smtClean="0"/>
              <a:t>       Выдача результатов анализов с 16.00 до 17.30 </a:t>
            </a:r>
            <a:endParaRPr lang="ru-RU" sz="2000" dirty="0" smtClean="0"/>
          </a:p>
          <a:p>
            <a:r>
              <a:rPr lang="ru-RU" sz="2000" b="1" dirty="0" smtClean="0"/>
              <a:t>       (ежедневно, кроме субботы и воскресенья)</a:t>
            </a:r>
            <a:endParaRPr lang="ru-RU" sz="2000" dirty="0" smtClean="0"/>
          </a:p>
          <a:p>
            <a:pPr algn="ctr"/>
            <a:r>
              <a:rPr lang="ru-RU" sz="2000" b="1" dirty="0" smtClean="0"/>
              <a:t>     </a:t>
            </a:r>
            <a:r>
              <a:rPr lang="ru-RU" sz="2800" b="1" dirty="0" smtClean="0">
                <a:solidFill>
                  <a:srgbClr val="FFFF00"/>
                </a:solidFill>
              </a:rPr>
              <a:t>телефон: 98-28-99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Анализ крови на ВИЧ-инфекцию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    МОЖНО СДАТЬ  АНОНИМНО!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ВНИМАНИЯ</a:t>
            </a:r>
          </a:p>
          <a:p>
            <a:pPr algn="ctr"/>
            <a:r>
              <a:rPr lang="ru-RU" sz="4000" dirty="0" smtClean="0"/>
              <a:t>БЕРЕГИТЕ СЕБЯ И СВОЕ ЗДОРОВЬЕ</a:t>
            </a:r>
            <a:endParaRPr lang="ru-RU" sz="4000" dirty="0"/>
          </a:p>
        </p:txBody>
      </p:sp>
      <p:pic>
        <p:nvPicPr>
          <p:cNvPr id="4098" name="Picture 2" descr="http://mypresentation.ru/documents_2/fd3c2b83bc03662b35e52ff53942fc51/img18.jpg"/>
          <p:cNvPicPr>
            <a:picLocks noChangeAspect="1" noChangeArrowheads="1"/>
          </p:cNvPicPr>
          <p:nvPr/>
        </p:nvPicPr>
        <p:blipFill>
          <a:blip r:embed="rId2"/>
          <a:srcRect t="7500" b="6250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Что такое ВИЧ?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571480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ВИЧ – это вирус, который атакует иммунную систему, которая является естественной защитой нашего организма от болезней.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Как ВИЧ поражает клетки органи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50112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фы о ВИЧ: больная и здоровая клет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Для сравнения: вот так здоровая клетка отличается от больной (слева — здоровый лимфоцит).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адии 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такое СПИД?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714356"/>
            <a:ext cx="6143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СПИД</a:t>
            </a:r>
            <a:r>
              <a:rPr lang="ru-RU" sz="2400" dirty="0" smtClean="0"/>
              <a:t> – не вирус, а комплекс симптомов (или синдром), вызванных вирусом ВИЧ... Это последняя стадия ВИЧ-инфекции, когда инфекция уже нанесла непоправимый урон организму, и если ее не лечить, это приведет к </a:t>
            </a:r>
            <a:r>
              <a:rPr lang="ru-RU" sz="2400" u="sng" dirty="0" smtClean="0"/>
              <a:t>смерти.</a:t>
            </a:r>
            <a:endParaRPr lang="ru-RU" sz="2400" u="sng" dirty="0"/>
          </a:p>
        </p:txBody>
      </p:sp>
      <p:pic>
        <p:nvPicPr>
          <p:cNvPr id="19460" name="Picture 4" descr="Кахексия - истощение, при СПИДе резко падает масса тел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496"/>
            <a:ext cx="2790825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5643578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(истощение, при </a:t>
            </a:r>
            <a:r>
              <a:rPr lang="ru-RU" sz="2000" dirty="0" err="1" smtClean="0"/>
              <a:t>СПИДе</a:t>
            </a:r>
            <a:r>
              <a:rPr lang="ru-RU" sz="2000" dirty="0" smtClean="0"/>
              <a:t> резко падает масса тела.</a:t>
            </a:r>
            <a:endParaRPr lang="ru-RU" sz="2000" dirty="0"/>
          </a:p>
        </p:txBody>
      </p:sp>
      <p:pic>
        <p:nvPicPr>
          <p:cNvPr id="19462" name="Picture 6" descr="Герпесный кератит (воспаление роговицы) у больного СПИД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071834" cy="21145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5572140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Герпесный</a:t>
            </a:r>
            <a:r>
              <a:rPr lang="ru-RU" sz="2000" dirty="0" smtClean="0"/>
              <a:t> кератит (воспаление роговицы) у больного </a:t>
            </a:r>
            <a:r>
              <a:rPr lang="ru-RU" sz="2000" dirty="0" err="1" smtClean="0"/>
              <a:t>СПИДом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nfemed.ru/wp-content/uploads/2017/06/%D0%9A%D0%B0%D0%BA-%D0%BF%D0%B5%D1%80%D0%B5%D0%B4%D0%B0%D0%B5%D1%82%D1%81%D1%8F-%D0%A1%D0%9F%D0%98%D0%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im0-tub-ru.yandex.net/i?id=4b35c5fb098e0d10aa55d5cb2f92fb7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myshared.ru/9/905262/slide_25.jpg"/>
          <p:cNvPicPr>
            <a:picLocks noChangeAspect="1" noChangeArrowheads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venerolog.com/wp-content/uploads/2017/08/vich-i-spid-simptomy-lechenie-profilaktik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210</TotalTime>
  <Words>270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яндекс</cp:lastModifiedBy>
  <cp:revision>44</cp:revision>
  <dcterms:created xsi:type="dcterms:W3CDTF">2017-11-29T08:31:10Z</dcterms:created>
  <dcterms:modified xsi:type="dcterms:W3CDTF">2019-11-26T09:19:34Z</dcterms:modified>
</cp:coreProperties>
</file>